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</p:sldMasterIdLst>
  <p:notesMasterIdLst>
    <p:notesMasterId r:id="rId19"/>
  </p:notesMasterIdLst>
  <p:sldIdLst>
    <p:sldId id="256" r:id="rId2"/>
    <p:sldId id="2147375669" r:id="rId3"/>
    <p:sldId id="2147375666" r:id="rId4"/>
    <p:sldId id="2147375657" r:id="rId5"/>
    <p:sldId id="2147375667" r:id="rId6"/>
    <p:sldId id="2147375658" r:id="rId7"/>
    <p:sldId id="2147375673" r:id="rId8"/>
    <p:sldId id="2147375659" r:id="rId9"/>
    <p:sldId id="2147375660" r:id="rId10"/>
    <p:sldId id="2147375661" r:id="rId11"/>
    <p:sldId id="2147375668" r:id="rId12"/>
    <p:sldId id="2147375663" r:id="rId13"/>
    <p:sldId id="2147375664" r:id="rId14"/>
    <p:sldId id="2147375665" r:id="rId15"/>
    <p:sldId id="2147375671" r:id="rId16"/>
    <p:sldId id="2147375672" r:id="rId17"/>
    <p:sldId id="2147375670" r:id="rId1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1B2852"/>
    <a:srgbClr val="3A4168"/>
    <a:srgbClr val="EDF6FD"/>
    <a:srgbClr val="E6F2FC"/>
    <a:srgbClr val="E5F1FC"/>
    <a:srgbClr val="D2D3D5"/>
    <a:srgbClr val="D3D4D6"/>
    <a:srgbClr val="CFD3D2"/>
    <a:srgbClr val="DCDC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81" autoAdjust="0"/>
    <p:restoredTop sz="95256" autoAdjust="0"/>
  </p:normalViewPr>
  <p:slideViewPr>
    <p:cSldViewPr snapToGrid="0">
      <p:cViewPr varScale="1">
        <p:scale>
          <a:sx n="63" d="100"/>
          <a:sy n="63" d="100"/>
        </p:scale>
        <p:origin x="112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5BF0436-4488-4D6D-A354-33B52F7C154F}" type="datetimeFigureOut">
              <a:rPr lang="en-ID" smtClean="0"/>
              <a:pPr/>
              <a:t>10/04/2022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27BC19C-FD4B-4126-A5FE-4C6B6DB5AFFC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07892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BC19C-FD4B-4126-A5FE-4C6B6DB5AFFC}" type="slidenum">
              <a:rPr lang="en-ID" smtClean="0"/>
              <a:pPr/>
              <a:t>1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3527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BC19C-FD4B-4126-A5FE-4C6B6DB5AFFC}" type="slidenum">
              <a:rPr lang="en-ID" smtClean="0"/>
              <a:pPr/>
              <a:t>3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563385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BC19C-FD4B-4126-A5FE-4C6B6DB5AFFC}" type="slidenum">
              <a:rPr lang="en-ID" smtClean="0"/>
              <a:pPr/>
              <a:t>8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972283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p29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endParaRPr/>
          </a:p>
        </p:txBody>
      </p:sp>
      <p:sp>
        <p:nvSpPr>
          <p:cNvPr id="719" name="Google Shape;719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1040" y="1162050"/>
            <a:ext cx="5608320" cy="313753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511757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3992C0-1774-4BCE-A3D4-062F9FAECA42}" type="slidenum">
              <a:rPr lang="en-ID" smtClean="0"/>
              <a:pPr/>
              <a:t>16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47369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Slide Puti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26959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06634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2CBB4-85F1-4F82-B66B-25F65A1A7A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616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SLide Biru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26959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06634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2CBB4-85F1-4F82-B66B-25F65A1A7A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807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si Slide Putih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15955"/>
            <a:ext cx="10515600" cy="110545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12503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89759" y="6504495"/>
            <a:ext cx="4643015" cy="21698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49406" y="148145"/>
            <a:ext cx="476840" cy="216980"/>
          </a:xfrm>
        </p:spPr>
        <p:txBody>
          <a:bodyPr/>
          <a:lstStyle/>
          <a:p>
            <a:fld id="{DF32CBB4-85F1-4F82-B66B-25F65A1A7A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374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si Slide Biru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15955"/>
            <a:ext cx="10515600" cy="11054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12503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89759" y="6504495"/>
            <a:ext cx="4643015" cy="21698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49406" y="148145"/>
            <a:ext cx="476840" cy="216980"/>
          </a:xfrm>
        </p:spPr>
        <p:txBody>
          <a:bodyPr/>
          <a:lstStyle/>
          <a:p>
            <a:fld id="{DF32CBB4-85F1-4F82-B66B-25F65A1A7A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831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i Slide Putih Polo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89759" y="6504495"/>
            <a:ext cx="4643015" cy="21698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49406" y="148145"/>
            <a:ext cx="476840" cy="216980"/>
          </a:xfrm>
        </p:spPr>
        <p:txBody>
          <a:bodyPr/>
          <a:lstStyle/>
          <a:p>
            <a:fld id="{DF32CBB4-85F1-4F82-B66B-25F65A1A7A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918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i Slide Biru Polo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89759" y="6504495"/>
            <a:ext cx="4643015" cy="21698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49406" y="148145"/>
            <a:ext cx="476840" cy="216980"/>
          </a:xfrm>
        </p:spPr>
        <p:txBody>
          <a:bodyPr/>
          <a:lstStyle/>
          <a:p>
            <a:fld id="{DF32CBB4-85F1-4F82-B66B-25F65A1A7A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093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pPr marL="25400">
                <a:lnSpc>
                  <a:spcPts val="1240"/>
                </a:lnSpc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66510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901" y="6504495"/>
            <a:ext cx="5623874" cy="2169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8451" y="6504495"/>
            <a:ext cx="476840" cy="2169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2CBB4-85F1-4F82-B66B-25F65A1A7A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03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6" Type="http://schemas.microsoft.com/office/2007/relationships/hdphoto" Target="../media/hdphoto8.wdp"/><Relationship Id="rId5" Type="http://schemas.openxmlformats.org/officeDocument/2006/relationships/image" Target="../media/image23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33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microsoft.com/office/2007/relationships/hdphoto" Target="../media/hdphoto5.wdp"/><Relationship Id="rId3" Type="http://schemas.openxmlformats.org/officeDocument/2006/relationships/image" Target="../media/image7.png"/><Relationship Id="rId7" Type="http://schemas.microsoft.com/office/2007/relationships/hdphoto" Target="../media/hdphoto2.wdp"/><Relationship Id="rId12" Type="http://schemas.openxmlformats.org/officeDocument/2006/relationships/image" Target="../media/image1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microsoft.com/office/2007/relationships/hdphoto" Target="../media/hdphoto3.wdp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microsoft.com/office/2007/relationships/hdphoto" Target="../media/hdphoto6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12" Type="http://schemas.microsoft.com/office/2007/relationships/hdphoto" Target="../media/hdphoto10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11" Type="http://schemas.openxmlformats.org/officeDocument/2006/relationships/image" Target="../media/image27.png"/><Relationship Id="rId5" Type="http://schemas.openxmlformats.org/officeDocument/2006/relationships/image" Target="../media/image24.png"/><Relationship Id="rId15" Type="http://schemas.openxmlformats.org/officeDocument/2006/relationships/image" Target="../media/image18.png"/><Relationship Id="rId10" Type="http://schemas.openxmlformats.org/officeDocument/2006/relationships/image" Target="../media/image21.png"/><Relationship Id="rId4" Type="http://schemas.microsoft.com/office/2007/relationships/hdphoto" Target="../media/hdphoto8.wdp"/><Relationship Id="rId9" Type="http://schemas.microsoft.com/office/2007/relationships/hdphoto" Target="../media/hdphoto9.wdp"/><Relationship Id="rId14" Type="http://schemas.microsoft.com/office/2007/relationships/hdphoto" Target="../media/hdphoto11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616" y="0"/>
            <a:ext cx="5380383" cy="6857999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3677411" y="0"/>
            <a:ext cx="8514588" cy="6857995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45000"/>
                </a:schemeClr>
              </a:gs>
              <a:gs pos="56000">
                <a:schemeClr val="bg1"/>
              </a:gs>
              <a:gs pos="81000">
                <a:schemeClr val="bg1"/>
              </a:gs>
            </a:gsLst>
            <a:lin ang="108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39269" y="3773436"/>
            <a:ext cx="6770241" cy="130484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r>
              <a:rPr lang="id-ID" sz="2800" b="1" dirty="0">
                <a:solidFill>
                  <a:srgbClr val="1B2852"/>
                </a:solidFill>
                <a:latin typeface="Segoe UI"/>
                <a:cs typeface="Segoe UI"/>
              </a:rPr>
              <a:t>TENTANG</a:t>
            </a:r>
            <a:r>
              <a:rPr lang="en-US" sz="2800" b="1" dirty="0">
                <a:solidFill>
                  <a:srgbClr val="1B2852"/>
                </a:solidFill>
                <a:latin typeface="Segoe UI"/>
                <a:cs typeface="Segoe UI"/>
              </a:rPr>
              <a:t> </a:t>
            </a:r>
            <a:endParaRPr lang="id-ID" sz="2800" b="1" dirty="0">
              <a:solidFill>
                <a:srgbClr val="1B2852"/>
              </a:solidFill>
              <a:latin typeface="Segoe UI"/>
              <a:cs typeface="Segoe UI"/>
            </a:endParaRPr>
          </a:p>
          <a:p>
            <a:r>
              <a:rPr lang="id-ID" sz="2800" b="1" dirty="0">
                <a:solidFill>
                  <a:srgbClr val="1B2852"/>
                </a:solidFill>
                <a:latin typeface="Segoe UI"/>
                <a:cs typeface="Segoe UI"/>
              </a:rPr>
              <a:t>PAJAK PERTAMBAHAN NILAI</a:t>
            </a:r>
          </a:p>
          <a:p>
            <a:r>
              <a:rPr lang="id-ID" sz="2800" b="1" dirty="0">
                <a:solidFill>
                  <a:srgbClr val="1B2852"/>
                </a:solidFill>
                <a:latin typeface="Segoe UI"/>
                <a:cs typeface="Segoe UI"/>
              </a:rPr>
              <a:t>ATAS KEGIATAN MEMBANGUN SENDIRI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6169" y="2502856"/>
            <a:ext cx="10928038" cy="1191816"/>
          </a:xfrm>
          <a:prstGeom prst="roundRect">
            <a:avLst/>
          </a:prstGeom>
          <a:noFill/>
          <a:ln>
            <a:solidFill>
              <a:srgbClr val="1B285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d-ID" sz="2000" dirty="0">
                <a:solidFill>
                  <a:srgbClr val="1B285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PERATURAN </a:t>
            </a:r>
            <a:r>
              <a:rPr lang="en-US" sz="2000" dirty="0">
                <a:solidFill>
                  <a:srgbClr val="1B285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MENTERI KEUANGAN </a:t>
            </a:r>
            <a:r>
              <a:rPr lang="id-ID" sz="2000" dirty="0">
                <a:solidFill>
                  <a:srgbClr val="1B285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NOMOR</a:t>
            </a:r>
          </a:p>
          <a:p>
            <a:r>
              <a:rPr lang="id-ID" sz="4400" b="1" dirty="0">
                <a:solidFill>
                  <a:srgbClr val="1B285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</a:t>
            </a:r>
            <a:r>
              <a:rPr lang="en-US" sz="4400" b="1" dirty="0">
                <a:solidFill>
                  <a:srgbClr val="1B285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MK</a:t>
            </a:r>
            <a:r>
              <a:rPr lang="id-ID" sz="4400" b="1" dirty="0">
                <a:solidFill>
                  <a:srgbClr val="1B285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-</a:t>
            </a:r>
            <a:r>
              <a:rPr lang="en-US" sz="4400" b="1" dirty="0">
                <a:solidFill>
                  <a:srgbClr val="1B285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61</a:t>
            </a:r>
            <a:r>
              <a:rPr lang="id-ID" sz="4400" b="1" dirty="0">
                <a:solidFill>
                  <a:srgbClr val="1B285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/P</a:t>
            </a:r>
            <a:r>
              <a:rPr lang="en-US" sz="4400" b="1" dirty="0">
                <a:solidFill>
                  <a:srgbClr val="1B285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MK.03</a:t>
            </a:r>
            <a:r>
              <a:rPr lang="id-ID" sz="4400" b="1" dirty="0">
                <a:solidFill>
                  <a:srgbClr val="1B285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/202</a:t>
            </a:r>
            <a:r>
              <a:rPr lang="en-US" sz="4400" b="1" dirty="0">
                <a:solidFill>
                  <a:srgbClr val="1B285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2</a:t>
            </a:r>
            <a:endParaRPr lang="id-ID" sz="4400" b="1" dirty="0">
              <a:solidFill>
                <a:srgbClr val="1B2852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EE8914E-63EC-4BF6-8551-CA11A71EF692}"/>
              </a:ext>
            </a:extLst>
          </p:cNvPr>
          <p:cNvGrpSpPr/>
          <p:nvPr/>
        </p:nvGrpSpPr>
        <p:grpSpPr>
          <a:xfrm>
            <a:off x="6827520" y="6493017"/>
            <a:ext cx="5323332" cy="261610"/>
            <a:chOff x="6827520" y="6570482"/>
            <a:chExt cx="5323332" cy="26161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7EFB88F-0DA4-44D8-9436-5D5136C4C823}"/>
                </a:ext>
              </a:extLst>
            </p:cNvPr>
            <p:cNvSpPr/>
            <p:nvPr/>
          </p:nvSpPr>
          <p:spPr>
            <a:xfrm>
              <a:off x="6827520" y="6697736"/>
              <a:ext cx="1322832" cy="47742"/>
            </a:xfrm>
            <a:prstGeom prst="rect">
              <a:avLst/>
            </a:prstGeom>
            <a:solidFill>
              <a:srgbClr val="1B28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C7F7427-2D0B-4F20-AB10-FF6A635C78B6}"/>
                </a:ext>
              </a:extLst>
            </p:cNvPr>
            <p:cNvSpPr/>
            <p:nvPr/>
          </p:nvSpPr>
          <p:spPr>
            <a:xfrm>
              <a:off x="8150352" y="6697736"/>
              <a:ext cx="2639568" cy="47742"/>
            </a:xfrm>
            <a:prstGeom prst="rect">
              <a:avLst/>
            </a:prstGeom>
            <a:gradFill flip="none" rotWithShape="1">
              <a:gsLst>
                <a:gs pos="23000">
                  <a:srgbClr val="FFCA1A"/>
                </a:gs>
                <a:gs pos="71000">
                  <a:srgbClr val="FEE8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830C113-4BE3-45C1-8CE5-28174C4C34A5}"/>
                </a:ext>
              </a:extLst>
            </p:cNvPr>
            <p:cNvSpPr txBox="1"/>
            <p:nvPr/>
          </p:nvSpPr>
          <p:spPr>
            <a:xfrm>
              <a:off x="10828020" y="6570482"/>
              <a:ext cx="132283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rgbClr val="1B2852"/>
                  </a:solidFill>
                  <a:latin typeface="DIN Medium" panose="02020500000000000000" pitchFamily="18" charset="0"/>
                </a:rPr>
                <a:t>www.pajak.go.id</a:t>
              </a:r>
              <a:endParaRPr lang="en-ID" sz="1100" dirty="0">
                <a:solidFill>
                  <a:srgbClr val="1B2852"/>
                </a:solidFill>
                <a:latin typeface="DIN Medium" panose="02020500000000000000" pitchFamily="18" charset="0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Body">
            <a:extLst>
              <a:ext uri="{FF2B5EF4-FFF2-40B4-BE49-F238E27FC236}">
                <a16:creationId xmlns:a16="http://schemas.microsoft.com/office/drawing/2014/main" id="{A134DC10-7922-40D1-AA0D-2AC353795027}"/>
              </a:ext>
            </a:extLst>
          </p:cNvPr>
          <p:cNvSpPr txBox="1">
            <a:spLocks/>
          </p:cNvSpPr>
          <p:nvPr/>
        </p:nvSpPr>
        <p:spPr>
          <a:xfrm>
            <a:off x="356614" y="59203"/>
            <a:ext cx="10976109" cy="4800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Autofit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1234439" marR="0" indent="-320039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id-ID" b="1" dirty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PELAPORAN PPN KMS</a:t>
            </a:r>
            <a:endParaRPr kumimoji="0" lang="en-US" b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1E11AB2-FDBE-4CC1-9E9B-C14DB62050A5}"/>
              </a:ext>
            </a:extLst>
          </p:cNvPr>
          <p:cNvSpPr/>
          <p:nvPr/>
        </p:nvSpPr>
        <p:spPr>
          <a:xfrm>
            <a:off x="-3364" y="-5761"/>
            <a:ext cx="176644" cy="582930"/>
          </a:xfrm>
          <a:prstGeom prst="rect">
            <a:avLst/>
          </a:prstGeom>
          <a:solidFill>
            <a:srgbClr val="FEC9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E759101F-492F-4C87-9098-C5735C5899A6}"/>
              </a:ext>
            </a:extLst>
          </p:cNvPr>
          <p:cNvCxnSpPr>
            <a:cxnSpLocks/>
          </p:cNvCxnSpPr>
          <p:nvPr/>
        </p:nvCxnSpPr>
        <p:spPr>
          <a:xfrm>
            <a:off x="356614" y="581128"/>
            <a:ext cx="10420791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2099763" y="1674978"/>
            <a:ext cx="1639724" cy="1625092"/>
            <a:chOff x="1120216" y="1982097"/>
            <a:chExt cx="1396159" cy="1439569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4324" y="1982097"/>
              <a:ext cx="1139665" cy="1139665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0216" y="2348934"/>
              <a:ext cx="772828" cy="772828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5357A63-5C8A-4C82-82FD-C9953F0252B5}"/>
                </a:ext>
              </a:extLst>
            </p:cNvPr>
            <p:cNvSpPr txBox="1"/>
            <p:nvPr/>
          </p:nvSpPr>
          <p:spPr>
            <a:xfrm>
              <a:off x="1231936" y="3121762"/>
              <a:ext cx="1284439" cy="2999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600" dirty="0">
                  <a:latin typeface="Segoe UI Semibold" panose="020B0702040204020203" pitchFamily="34" charset="0"/>
                  <a:ea typeface="Verdana" panose="020B0604030504040204" pitchFamily="34" charset="0"/>
                  <a:cs typeface="Segoe UI Semibold" panose="020B0702040204020203" pitchFamily="34" charset="0"/>
                </a:rPr>
                <a:t>Non-PKP</a:t>
              </a:r>
            </a:p>
          </p:txBody>
        </p:sp>
      </p:grp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759101F-492F-4C87-9098-C5735C5899A6}"/>
              </a:ext>
            </a:extLst>
          </p:cNvPr>
          <p:cNvCxnSpPr>
            <a:cxnSpLocks/>
          </p:cNvCxnSpPr>
          <p:nvPr/>
        </p:nvCxnSpPr>
        <p:spPr>
          <a:xfrm>
            <a:off x="911932" y="3544967"/>
            <a:ext cx="10420791" cy="0"/>
          </a:xfrm>
          <a:prstGeom prst="line">
            <a:avLst/>
          </a:prstGeom>
          <a:ln w="19050">
            <a:solidFill>
              <a:srgbClr val="3A416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435522" y="1945853"/>
            <a:ext cx="4203511" cy="400110"/>
          </a:xfrm>
          <a:prstGeom prst="rect">
            <a:avLst/>
          </a:prstGeom>
          <a:solidFill>
            <a:srgbClr val="3A4168"/>
          </a:solidFill>
        </p:spPr>
        <p:txBody>
          <a:bodyPr wrap="square" rtlCol="0">
            <a:spAutoFit/>
          </a:bodyPr>
          <a:lstStyle/>
          <a:p>
            <a:pPr marL="95250" algn="just"/>
            <a:r>
              <a:rPr lang="id-ID" sz="2000" dirty="0">
                <a:solidFill>
                  <a:srgbClr val="FFC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penyetoran</a:t>
            </a:r>
            <a:r>
              <a:rPr lang="id-ID" sz="20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PPN = </a:t>
            </a:r>
            <a:r>
              <a:rPr lang="id-ID" sz="2000" dirty="0">
                <a:solidFill>
                  <a:srgbClr val="FFC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pelaporan</a:t>
            </a:r>
            <a:r>
              <a:rPr lang="id-ID" sz="20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PPN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2165368" y="4128419"/>
            <a:ext cx="1639724" cy="1625092"/>
            <a:chOff x="1120216" y="1982097"/>
            <a:chExt cx="1396159" cy="1439569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4324" y="1982097"/>
              <a:ext cx="1139665" cy="1139665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0216" y="2348934"/>
              <a:ext cx="772828" cy="772828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5357A63-5C8A-4C82-82FD-C9953F0252B5}"/>
                </a:ext>
              </a:extLst>
            </p:cNvPr>
            <p:cNvSpPr txBox="1"/>
            <p:nvPr/>
          </p:nvSpPr>
          <p:spPr>
            <a:xfrm>
              <a:off x="1231936" y="3121762"/>
              <a:ext cx="1284439" cy="2999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600" dirty="0">
                  <a:latin typeface="Segoe UI Semibold" panose="020B0702040204020203" pitchFamily="34" charset="0"/>
                  <a:ea typeface="Verdana" panose="020B0604030504040204" pitchFamily="34" charset="0"/>
                  <a:cs typeface="Segoe UI Semibold" panose="020B0702040204020203" pitchFamily="34" charset="0"/>
                </a:rPr>
                <a:t>PKP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4435522" y="4417745"/>
            <a:ext cx="6537278" cy="707886"/>
          </a:xfrm>
          <a:prstGeom prst="rect">
            <a:avLst/>
          </a:prstGeom>
          <a:solidFill>
            <a:srgbClr val="3A4168"/>
          </a:solidFill>
        </p:spPr>
        <p:txBody>
          <a:bodyPr wrap="square" rtlCol="0">
            <a:spAutoFit/>
          </a:bodyPr>
          <a:lstStyle/>
          <a:p>
            <a:pPr marL="95250" algn="just"/>
            <a:r>
              <a:rPr lang="id-ID" sz="2000" dirty="0">
                <a:solidFill>
                  <a:srgbClr val="FFC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melaporkan </a:t>
            </a:r>
            <a:r>
              <a:rPr lang="id-ID" sz="20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penyetoran PPN dalam </a:t>
            </a:r>
            <a:r>
              <a:rPr lang="id-ID" sz="2000" dirty="0">
                <a:solidFill>
                  <a:srgbClr val="FFC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SPT Masa PPN 1111</a:t>
            </a:r>
            <a:r>
              <a:rPr lang="id-ID" sz="20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ke KPP terdaftar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78EEF88-45CB-4699-8C7D-180CF71ABE59}"/>
              </a:ext>
            </a:extLst>
          </p:cNvPr>
          <p:cNvSpPr/>
          <p:nvPr/>
        </p:nvSpPr>
        <p:spPr>
          <a:xfrm>
            <a:off x="11599272" y="568448"/>
            <a:ext cx="952555" cy="561601"/>
          </a:xfrm>
          <a:prstGeom prst="round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405519D-1161-4495-8D92-659BCACFE7B3}"/>
              </a:ext>
            </a:extLst>
          </p:cNvPr>
          <p:cNvSpPr txBox="1"/>
          <p:nvPr/>
        </p:nvSpPr>
        <p:spPr>
          <a:xfrm>
            <a:off x="11599272" y="662336"/>
            <a:ext cx="59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FA600A7-2140-4082-BC3C-1F1DF26E3B2B}" type="slidenum">
              <a:rPr lang="en-US" b="1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10</a:t>
            </a:fld>
            <a:endParaRPr lang="en-ID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001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Body">
            <a:extLst>
              <a:ext uri="{FF2B5EF4-FFF2-40B4-BE49-F238E27FC236}">
                <a16:creationId xmlns:a16="http://schemas.microsoft.com/office/drawing/2014/main" id="{A134DC10-7922-40D1-AA0D-2AC353795027}"/>
              </a:ext>
            </a:extLst>
          </p:cNvPr>
          <p:cNvSpPr txBox="1">
            <a:spLocks/>
          </p:cNvSpPr>
          <p:nvPr/>
        </p:nvSpPr>
        <p:spPr>
          <a:xfrm>
            <a:off x="356614" y="59203"/>
            <a:ext cx="10976109" cy="4800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Autofit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1234439" marR="0" indent="-320039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id-ID" sz="2400" b="1" dirty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PENGECUALIAN KEWAJIBAN PENYETORAN DAN PELAPORAN PPN KMS</a:t>
            </a:r>
            <a:endParaRPr kumimoji="0" lang="en-US" sz="2400" b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1E11AB2-FDBE-4CC1-9E9B-C14DB62050A5}"/>
              </a:ext>
            </a:extLst>
          </p:cNvPr>
          <p:cNvSpPr/>
          <p:nvPr/>
        </p:nvSpPr>
        <p:spPr>
          <a:xfrm>
            <a:off x="-3364" y="-5761"/>
            <a:ext cx="176644" cy="582930"/>
          </a:xfrm>
          <a:prstGeom prst="rect">
            <a:avLst/>
          </a:prstGeom>
          <a:solidFill>
            <a:srgbClr val="FEC9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E759101F-492F-4C87-9098-C5735C5899A6}"/>
              </a:ext>
            </a:extLst>
          </p:cNvPr>
          <p:cNvCxnSpPr>
            <a:cxnSpLocks/>
          </p:cNvCxnSpPr>
          <p:nvPr/>
        </p:nvCxnSpPr>
        <p:spPr>
          <a:xfrm>
            <a:off x="356614" y="581128"/>
            <a:ext cx="10420791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0DC72502-15F6-4C76-80BC-23112F3772B1}"/>
              </a:ext>
            </a:extLst>
          </p:cNvPr>
          <p:cNvSpPr txBox="1"/>
          <p:nvPr/>
        </p:nvSpPr>
        <p:spPr>
          <a:xfrm>
            <a:off x="3163523" y="1342339"/>
            <a:ext cx="21342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d-ID" sz="2400" b="1" dirty="0">
                <a:solidFill>
                  <a:srgbClr val="F3BA26"/>
                </a:solidFill>
                <a:latin typeface="Segoe UI" pitchFamily="34" charset="0"/>
                <a:cs typeface="Segoe UI" pitchFamily="34" charset="0"/>
              </a:rPr>
              <a:t>TERUTANG</a:t>
            </a:r>
            <a:endParaRPr lang="en-ID" sz="2400" b="1" dirty="0">
              <a:solidFill>
                <a:srgbClr val="F3BA26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23086" y="986445"/>
            <a:ext cx="1615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>
                <a:latin typeface="Segoe UI Semibold" panose="020B0702040204020203" pitchFamily="34" charset="0"/>
                <a:ea typeface="Verdana" panose="020B0604030504040204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id-ID" sz="2400" b="1" dirty="0">
                <a:solidFill>
                  <a:srgbClr val="F3BA26"/>
                </a:solidFill>
                <a:latin typeface="Segoe UI" pitchFamily="34" charset="0"/>
                <a:ea typeface="+mn-ea"/>
                <a:cs typeface="Segoe UI" pitchFamily="34" charset="0"/>
              </a:rPr>
              <a:t>PPN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057588" y="1317758"/>
            <a:ext cx="309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dirty="0">
                <a:latin typeface="Arial Black" panose="020B0A04020102020204" pitchFamily="34" charset="0"/>
              </a:rPr>
              <a:t>=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DC72502-15F6-4C76-80BC-23112F3772B1}"/>
              </a:ext>
            </a:extLst>
          </p:cNvPr>
          <p:cNvSpPr txBox="1"/>
          <p:nvPr/>
        </p:nvSpPr>
        <p:spPr>
          <a:xfrm>
            <a:off x="2051506" y="1667455"/>
            <a:ext cx="435823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d-ID" sz="2000" b="1" dirty="0">
                <a:solidFill>
                  <a:srgbClr val="1B2852"/>
                </a:solidFill>
                <a:latin typeface="Segoe UI" pitchFamily="34" charset="0"/>
                <a:cs typeface="Segoe UI" pitchFamily="34" charset="0"/>
              </a:rPr>
              <a:t>dalam suatu Masa Pajak</a:t>
            </a:r>
            <a:endParaRPr lang="en-ID" sz="2000" b="1" dirty="0">
              <a:solidFill>
                <a:srgbClr val="1B2852"/>
              </a:solidFill>
              <a:latin typeface="Segoe UI" pitchFamily="34" charset="0"/>
              <a:cs typeface="Segoe UI" pitchFamily="34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6273441" y="2020667"/>
            <a:ext cx="0" cy="417561"/>
          </a:xfrm>
          <a:prstGeom prst="straightConnector1">
            <a:avLst/>
          </a:prstGeom>
          <a:ln w="38100">
            <a:solidFill>
              <a:srgbClr val="3A416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967" r="897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608" y="2885192"/>
            <a:ext cx="903980" cy="50154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497" y="2529090"/>
            <a:ext cx="1205084" cy="10973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41844" y="3591340"/>
            <a:ext cx="2290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dirty="0">
                <a:latin typeface="Arial Black" panose="020B0A04020102020204" pitchFamily="34" charset="0"/>
              </a:rPr>
              <a:t>Penyetoran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579283" y="1317757"/>
            <a:ext cx="1756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>
                <a:latin typeface="Segoe UI Semibold" panose="020B0702040204020203" pitchFamily="34" charset="0"/>
                <a:ea typeface="Verdana" panose="020B0604030504040204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id-ID" sz="2400" b="1" dirty="0">
                <a:solidFill>
                  <a:srgbClr val="F3BA26"/>
                </a:solidFill>
                <a:latin typeface="Segoe UI" pitchFamily="34" charset="0"/>
                <a:ea typeface="+mn-ea"/>
                <a:cs typeface="Segoe UI" pitchFamily="34" charset="0"/>
              </a:rPr>
              <a:t>NIHIL (0)</a:t>
            </a: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6273441" y="4000428"/>
            <a:ext cx="0" cy="417561"/>
          </a:xfrm>
          <a:prstGeom prst="straightConnector1">
            <a:avLst/>
          </a:prstGeom>
          <a:ln w="38100">
            <a:solidFill>
              <a:srgbClr val="3A416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3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429" b="96356" l="9362" r="89362">
                        <a14:foregroundMark x1="48936" y1="27530" x2="48936" y2="27530"/>
                        <a14:foregroundMark x1="52766" y1="36842" x2="52766" y2="36842"/>
                        <a14:foregroundMark x1="52766" y1="45749" x2="52766" y2="45749"/>
                        <a14:foregroundMark x1="52766" y1="52632" x2="52766" y2="52632"/>
                        <a14:foregroundMark x1="53617" y1="61134" x2="53617" y2="61134"/>
                        <a14:foregroundMark x1="51489" y1="70850" x2="51489" y2="7085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94388" y="4389890"/>
            <a:ext cx="1327193" cy="139496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967" r="897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608" y="4808353"/>
            <a:ext cx="903980" cy="501543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5141843" y="5620002"/>
            <a:ext cx="2290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dirty="0">
                <a:latin typeface="Arial Black" panose="020B0A04020102020204" pitchFamily="34" charset="0"/>
              </a:rPr>
              <a:t>Pelaporan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0BF2834C-B86A-463A-9552-EC476DF222E9}"/>
              </a:ext>
            </a:extLst>
          </p:cNvPr>
          <p:cNvSpPr/>
          <p:nvPr/>
        </p:nvSpPr>
        <p:spPr>
          <a:xfrm>
            <a:off x="11599272" y="568448"/>
            <a:ext cx="952555" cy="561601"/>
          </a:xfrm>
          <a:prstGeom prst="round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C3AA5D4-F0BA-4D24-B593-298F84592DF2}"/>
              </a:ext>
            </a:extLst>
          </p:cNvPr>
          <p:cNvSpPr txBox="1"/>
          <p:nvPr/>
        </p:nvSpPr>
        <p:spPr>
          <a:xfrm>
            <a:off x="11599272" y="662336"/>
            <a:ext cx="59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FA600A7-2140-4082-BC3C-1F1DF26E3B2B}" type="slidenum">
              <a:rPr lang="en-US" b="1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11</a:t>
            </a:fld>
            <a:endParaRPr lang="en-ID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7200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Body">
            <a:extLst>
              <a:ext uri="{FF2B5EF4-FFF2-40B4-BE49-F238E27FC236}">
                <a16:creationId xmlns:a16="http://schemas.microsoft.com/office/drawing/2014/main" id="{A134DC10-7922-40D1-AA0D-2AC353795027}"/>
              </a:ext>
            </a:extLst>
          </p:cNvPr>
          <p:cNvSpPr txBox="1">
            <a:spLocks/>
          </p:cNvSpPr>
          <p:nvPr/>
        </p:nvSpPr>
        <p:spPr>
          <a:xfrm>
            <a:off x="356614" y="59203"/>
            <a:ext cx="10976109" cy="4800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Autofit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1234439" marR="0" indent="-320039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id-ID" b="1" dirty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PENGAWASAN PEMENUHAN KEWAJIBAN PPN KMS</a:t>
            </a:r>
            <a:endParaRPr kumimoji="0" lang="en-US" b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1E11AB2-FDBE-4CC1-9E9B-C14DB62050A5}"/>
              </a:ext>
            </a:extLst>
          </p:cNvPr>
          <p:cNvSpPr/>
          <p:nvPr/>
        </p:nvSpPr>
        <p:spPr>
          <a:xfrm>
            <a:off x="-3364" y="-5761"/>
            <a:ext cx="176644" cy="582930"/>
          </a:xfrm>
          <a:prstGeom prst="rect">
            <a:avLst/>
          </a:prstGeom>
          <a:solidFill>
            <a:srgbClr val="FEC9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E759101F-492F-4C87-9098-C5735C5899A6}"/>
              </a:ext>
            </a:extLst>
          </p:cNvPr>
          <p:cNvCxnSpPr>
            <a:cxnSpLocks/>
          </p:cNvCxnSpPr>
          <p:nvPr/>
        </p:nvCxnSpPr>
        <p:spPr>
          <a:xfrm>
            <a:off x="356614" y="581128"/>
            <a:ext cx="10420791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105" y="2251608"/>
            <a:ext cx="1196688" cy="119263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5357A63-5C8A-4C82-82FD-C9953F0252B5}"/>
              </a:ext>
            </a:extLst>
          </p:cNvPr>
          <p:cNvSpPr txBox="1"/>
          <p:nvPr/>
        </p:nvSpPr>
        <p:spPr>
          <a:xfrm>
            <a:off x="1489378" y="3359148"/>
            <a:ext cx="15280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6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KPP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8048322" y="2096493"/>
            <a:ext cx="1764420" cy="1502859"/>
            <a:chOff x="531496" y="1982097"/>
            <a:chExt cx="1912493" cy="1499626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4324" y="1982097"/>
              <a:ext cx="1139665" cy="1139665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496" y="2359808"/>
              <a:ext cx="772828" cy="772828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5357A63-5C8A-4C82-82FD-C9953F0252B5}"/>
                </a:ext>
              </a:extLst>
            </p:cNvPr>
            <p:cNvSpPr txBox="1"/>
            <p:nvPr/>
          </p:nvSpPr>
          <p:spPr>
            <a:xfrm>
              <a:off x="575661" y="3132636"/>
              <a:ext cx="728663" cy="3490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60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OP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5357A63-5C8A-4C82-82FD-C9953F0252B5}"/>
                </a:ext>
              </a:extLst>
            </p:cNvPr>
            <p:cNvSpPr txBox="1"/>
            <p:nvPr/>
          </p:nvSpPr>
          <p:spPr>
            <a:xfrm>
              <a:off x="1463413" y="3137695"/>
              <a:ext cx="93416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600" dirty="0">
                  <a:latin typeface="Segoe UI Semibold" panose="020B0702040204020203" pitchFamily="34" charset="0"/>
                  <a:ea typeface="Verdana" panose="020B0604030504040204" pitchFamily="34" charset="0"/>
                  <a:cs typeface="Segoe UI Semibold" panose="020B0702040204020203" pitchFamily="34" charset="0"/>
                </a:rPr>
                <a:t>Badan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219449" y="1714076"/>
            <a:ext cx="7067580" cy="527047"/>
            <a:chOff x="2792655" y="1898375"/>
            <a:chExt cx="7067580" cy="527047"/>
          </a:xfrm>
        </p:grpSpPr>
        <p:cxnSp>
          <p:nvCxnSpPr>
            <p:cNvPr id="5" name="Straight Connector 4"/>
            <p:cNvCxnSpPr/>
            <p:nvPr/>
          </p:nvCxnSpPr>
          <p:spPr>
            <a:xfrm flipV="1">
              <a:off x="2792655" y="1898375"/>
              <a:ext cx="0" cy="52704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2792655" y="1908860"/>
              <a:ext cx="706757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9860234" y="1898375"/>
              <a:ext cx="1" cy="37193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5798054" y="939915"/>
            <a:ext cx="562214" cy="708538"/>
            <a:chOff x="9845582" y="3478720"/>
            <a:chExt cx="1293530" cy="1971713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45582" y="3478720"/>
              <a:ext cx="1293530" cy="1971713"/>
            </a:xfrm>
            <a:prstGeom prst="rect">
              <a:avLst/>
            </a:prstGeom>
          </p:spPr>
        </p:pic>
        <p:sp>
          <p:nvSpPr>
            <p:cNvPr id="49" name="Rectangle 48"/>
            <p:cNvSpPr/>
            <p:nvPr/>
          </p:nvSpPr>
          <p:spPr>
            <a:xfrm>
              <a:off x="10020300" y="3614738"/>
              <a:ext cx="942975" cy="1428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35357A63-5C8A-4C82-82FD-C9953F0252B5}"/>
              </a:ext>
            </a:extLst>
          </p:cNvPr>
          <p:cNvSpPr txBox="1"/>
          <p:nvPr/>
        </p:nvSpPr>
        <p:spPr>
          <a:xfrm>
            <a:off x="6424182" y="973597"/>
            <a:ext cx="1624140" cy="307777"/>
          </a:xfrm>
          <a:prstGeom prst="rect">
            <a:avLst/>
          </a:prstGeom>
          <a:solidFill>
            <a:srgbClr val="3A4168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14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Imbauan tertulis</a:t>
            </a:r>
          </a:p>
        </p:txBody>
      </p:sp>
      <p:sp>
        <p:nvSpPr>
          <p:cNvPr id="51" name="Oval 50"/>
          <p:cNvSpPr/>
          <p:nvPr/>
        </p:nvSpPr>
        <p:spPr>
          <a:xfrm>
            <a:off x="5369686" y="1395422"/>
            <a:ext cx="280679" cy="296883"/>
          </a:xfrm>
          <a:prstGeom prst="ellipse">
            <a:avLst/>
          </a:prstGeom>
          <a:noFill/>
          <a:ln w="19050">
            <a:solidFill>
              <a:srgbClr val="3A41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4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</a:t>
            </a:r>
          </a:p>
        </p:txBody>
      </p:sp>
      <p:cxnSp>
        <p:nvCxnSpPr>
          <p:cNvPr id="52" name="Straight Arrow Connector 51"/>
          <p:cNvCxnSpPr/>
          <p:nvPr/>
        </p:nvCxnSpPr>
        <p:spPr>
          <a:xfrm flipH="1">
            <a:off x="3166281" y="2847923"/>
            <a:ext cx="4687490" cy="0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35357A63-5C8A-4C82-82FD-C9953F0252B5}"/>
              </a:ext>
            </a:extLst>
          </p:cNvPr>
          <p:cNvSpPr txBox="1"/>
          <p:nvPr/>
        </p:nvSpPr>
        <p:spPr>
          <a:xfrm>
            <a:off x="3189128" y="2935063"/>
            <a:ext cx="4700288" cy="52322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d-ID" sz="1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tidak melakukan penyetoran dan/atau pelaporan PPN yang tidak atau kurang dibayar sesuai imbauan tertulis </a:t>
            </a:r>
          </a:p>
        </p:txBody>
      </p:sp>
      <p:grpSp>
        <p:nvGrpSpPr>
          <p:cNvPr id="54" name="Group 53"/>
          <p:cNvGrpSpPr/>
          <p:nvPr/>
        </p:nvGrpSpPr>
        <p:grpSpPr>
          <a:xfrm flipV="1">
            <a:off x="2271425" y="3593860"/>
            <a:ext cx="7067580" cy="782271"/>
            <a:chOff x="2792655" y="1898372"/>
            <a:chExt cx="7067580" cy="597076"/>
          </a:xfrm>
        </p:grpSpPr>
        <p:cxnSp>
          <p:nvCxnSpPr>
            <p:cNvPr id="55" name="Straight Connector 54"/>
            <p:cNvCxnSpPr/>
            <p:nvPr/>
          </p:nvCxnSpPr>
          <p:spPr>
            <a:xfrm flipV="1">
              <a:off x="2792655" y="1908860"/>
              <a:ext cx="0" cy="52704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2792655" y="1908860"/>
              <a:ext cx="706757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>
              <a:off x="9860234" y="1898372"/>
              <a:ext cx="1" cy="59707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Oval 58"/>
          <p:cNvSpPr/>
          <p:nvPr/>
        </p:nvSpPr>
        <p:spPr>
          <a:xfrm>
            <a:off x="5398932" y="2449818"/>
            <a:ext cx="280679" cy="296883"/>
          </a:xfrm>
          <a:prstGeom prst="ellipse">
            <a:avLst/>
          </a:prstGeom>
          <a:noFill/>
          <a:ln w="19050">
            <a:solidFill>
              <a:srgbClr val="3A41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4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</a:t>
            </a:r>
          </a:p>
        </p:txBody>
      </p:sp>
      <p:sp>
        <p:nvSpPr>
          <p:cNvPr id="60" name="Oval 59"/>
          <p:cNvSpPr/>
          <p:nvPr/>
        </p:nvSpPr>
        <p:spPr>
          <a:xfrm>
            <a:off x="5426419" y="3986656"/>
            <a:ext cx="280679" cy="296883"/>
          </a:xfrm>
          <a:prstGeom prst="ellipse">
            <a:avLst/>
          </a:prstGeom>
          <a:noFill/>
          <a:ln w="19050">
            <a:solidFill>
              <a:srgbClr val="3A41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4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3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A6DB98CC-C308-4FDA-9348-D71B1615CBD3}"/>
              </a:ext>
            </a:extLst>
          </p:cNvPr>
          <p:cNvSpPr txBox="1"/>
          <p:nvPr/>
        </p:nvSpPr>
        <p:spPr>
          <a:xfrm>
            <a:off x="1001641" y="4989915"/>
            <a:ext cx="10154553" cy="954107"/>
          </a:xfrm>
          <a:prstGeom prst="rect">
            <a:avLst/>
          </a:prstGeom>
          <a:noFill/>
          <a:ln w="28575"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id-ID" sz="1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Imbauan diterbitkan dalam hal OP/Badan:</a:t>
            </a:r>
          </a:p>
          <a:p>
            <a:pPr marL="342900" indent="-342900">
              <a:buFont typeface="+mj-lt"/>
              <a:buAutoNum type="arabicPeriod"/>
            </a:pPr>
            <a:r>
              <a:rPr lang="id-ID" sz="1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id-ID" sz="1400" dirty="0">
                <a:solidFill>
                  <a:srgbClr val="FF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tidak</a:t>
            </a:r>
            <a:r>
              <a:rPr lang="id-ID" sz="1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melakukan penyetoran dan/atau pelaporan PPN; atau </a:t>
            </a:r>
          </a:p>
          <a:p>
            <a:pPr marL="342900" indent="-342900">
              <a:buFont typeface="+mj-lt"/>
              <a:buAutoNum type="arabicPeriod"/>
            </a:pPr>
            <a:r>
              <a:rPr lang="id-ID" sz="1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telah melakukan penyetoran atau pelaporan namun berdasarkan data yang dimiliki dan diperoleh oleh DJP masih   </a:t>
            </a:r>
          </a:p>
          <a:p>
            <a:r>
              <a:rPr lang="id-ID" sz="1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       terdapat PPN yang </a:t>
            </a:r>
            <a:r>
              <a:rPr lang="id-ID" sz="1400" dirty="0">
                <a:solidFill>
                  <a:srgbClr val="FF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kurang dibayar dan/atau dilaporkan</a:t>
            </a:r>
            <a:r>
              <a:rPr lang="id-ID" sz="1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,</a:t>
            </a:r>
            <a:endParaRPr lang="id-ID" sz="1400" dirty="0">
              <a:solidFill>
                <a:schemeClr val="tx2">
                  <a:lumMod val="50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6368934" y="1283381"/>
            <a:ext cx="2204207" cy="376518"/>
            <a:chOff x="7655908" y="5854356"/>
            <a:chExt cx="2204207" cy="376518"/>
          </a:xfrm>
        </p:grpSpPr>
        <p:sp>
          <p:nvSpPr>
            <p:cNvPr id="37" name="Rectangle 16">
              <a:extLst>
                <a:ext uri="{FF2B5EF4-FFF2-40B4-BE49-F238E27FC236}">
                  <a16:creationId xmlns:a16="http://schemas.microsoft.com/office/drawing/2014/main" id="{F8CF1EFC-349F-4129-B2FF-ADFBAD727A3D}"/>
                </a:ext>
              </a:extLst>
            </p:cNvPr>
            <p:cNvSpPr/>
            <p:nvPr/>
          </p:nvSpPr>
          <p:spPr>
            <a:xfrm>
              <a:off x="7834569" y="5965068"/>
              <a:ext cx="2025546" cy="265806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id-ID" sz="1100" i="1" dirty="0">
                  <a:solidFill>
                    <a:schemeClr val="tx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Berdasarkan SE-05/PJ/2022</a:t>
              </a:r>
            </a:p>
          </p:txBody>
        </p:sp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5908" y="5854356"/>
              <a:ext cx="278045" cy="278045"/>
            </a:xfrm>
            <a:prstGeom prst="rect">
              <a:avLst/>
            </a:prstGeom>
          </p:spPr>
        </p:pic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35357A63-5C8A-4C82-82FD-C9953F0252B5}"/>
              </a:ext>
            </a:extLst>
          </p:cNvPr>
          <p:cNvSpPr txBox="1"/>
          <p:nvPr/>
        </p:nvSpPr>
        <p:spPr>
          <a:xfrm>
            <a:off x="2739539" y="4398167"/>
            <a:ext cx="5691472" cy="307777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d-ID" sz="1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menindaklanjuti sesuai ketentuan yang berlaku (pemeriksaan dst.)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A0082B39-7672-48C5-876B-4390C89B9159}"/>
              </a:ext>
            </a:extLst>
          </p:cNvPr>
          <p:cNvSpPr/>
          <p:nvPr/>
        </p:nvSpPr>
        <p:spPr>
          <a:xfrm>
            <a:off x="11599272" y="568448"/>
            <a:ext cx="952555" cy="561601"/>
          </a:xfrm>
          <a:prstGeom prst="round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58924EE-DB98-442C-9201-4F922A1D0887}"/>
              </a:ext>
            </a:extLst>
          </p:cNvPr>
          <p:cNvSpPr txBox="1"/>
          <p:nvPr/>
        </p:nvSpPr>
        <p:spPr>
          <a:xfrm>
            <a:off x="11599272" y="662336"/>
            <a:ext cx="59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FA600A7-2140-4082-BC3C-1F1DF26E3B2B}" type="slidenum">
              <a:rPr lang="en-US" b="1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12</a:t>
            </a:fld>
            <a:endParaRPr lang="en-ID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9264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Body">
            <a:extLst>
              <a:ext uri="{FF2B5EF4-FFF2-40B4-BE49-F238E27FC236}">
                <a16:creationId xmlns:a16="http://schemas.microsoft.com/office/drawing/2014/main" id="{A134DC10-7922-40D1-AA0D-2AC353795027}"/>
              </a:ext>
            </a:extLst>
          </p:cNvPr>
          <p:cNvSpPr txBox="1">
            <a:spLocks/>
          </p:cNvSpPr>
          <p:nvPr/>
        </p:nvSpPr>
        <p:spPr>
          <a:xfrm>
            <a:off x="356614" y="59203"/>
            <a:ext cx="10976109" cy="4800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Autofit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1234439" marR="0" indent="-320039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id-ID" b="1" dirty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KETENTUAN PERALIHAN</a:t>
            </a:r>
            <a:endParaRPr kumimoji="0" lang="en-US" b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1E11AB2-FDBE-4CC1-9E9B-C14DB62050A5}"/>
              </a:ext>
            </a:extLst>
          </p:cNvPr>
          <p:cNvSpPr/>
          <p:nvPr/>
        </p:nvSpPr>
        <p:spPr>
          <a:xfrm>
            <a:off x="-3364" y="-5761"/>
            <a:ext cx="176644" cy="582930"/>
          </a:xfrm>
          <a:prstGeom prst="rect">
            <a:avLst/>
          </a:prstGeom>
          <a:solidFill>
            <a:srgbClr val="FEC9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E759101F-492F-4C87-9098-C5735C5899A6}"/>
              </a:ext>
            </a:extLst>
          </p:cNvPr>
          <p:cNvCxnSpPr>
            <a:cxnSpLocks/>
          </p:cNvCxnSpPr>
          <p:nvPr/>
        </p:nvCxnSpPr>
        <p:spPr>
          <a:xfrm>
            <a:off x="356614" y="581128"/>
            <a:ext cx="10420791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/>
          <p:cNvGrpSpPr/>
          <p:nvPr/>
        </p:nvGrpSpPr>
        <p:grpSpPr>
          <a:xfrm rot="5400000">
            <a:off x="5016548" y="344324"/>
            <a:ext cx="1656236" cy="5254389"/>
            <a:chOff x="3478981" y="1963322"/>
            <a:chExt cx="1656236" cy="2692767"/>
          </a:xfrm>
        </p:grpSpPr>
        <p:cxnSp>
          <p:nvCxnSpPr>
            <p:cNvPr id="38" name="Elbow Connector 37"/>
            <p:cNvCxnSpPr/>
            <p:nvPr/>
          </p:nvCxnSpPr>
          <p:spPr>
            <a:xfrm>
              <a:off x="3478981" y="3271775"/>
              <a:ext cx="1656236" cy="1384314"/>
            </a:xfrm>
            <a:prstGeom prst="bentConnector3">
              <a:avLst>
                <a:gd name="adj1" fmla="val 33197"/>
              </a:avLst>
            </a:prstGeom>
            <a:ln w="38100">
              <a:solidFill>
                <a:srgbClr val="3A4168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Elbow Connector 38"/>
            <p:cNvCxnSpPr/>
            <p:nvPr/>
          </p:nvCxnSpPr>
          <p:spPr>
            <a:xfrm flipV="1">
              <a:off x="3478981" y="1963322"/>
              <a:ext cx="1656236" cy="1308454"/>
            </a:xfrm>
            <a:prstGeom prst="bentConnector3">
              <a:avLst>
                <a:gd name="adj1" fmla="val 33333"/>
              </a:avLst>
            </a:prstGeom>
            <a:ln w="38100">
              <a:solidFill>
                <a:srgbClr val="3A4168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TextBox 41"/>
          <p:cNvSpPr txBox="1"/>
          <p:nvPr/>
        </p:nvSpPr>
        <p:spPr>
          <a:xfrm>
            <a:off x="3316565" y="1455151"/>
            <a:ext cx="5056205" cy="646331"/>
          </a:xfrm>
          <a:prstGeom prst="rect">
            <a:avLst/>
          </a:prstGeom>
          <a:solidFill>
            <a:srgbClr val="3A4168"/>
          </a:solidFill>
        </p:spPr>
        <p:txBody>
          <a:bodyPr wrap="square" rtlCol="0">
            <a:spAutoFit/>
          </a:bodyPr>
          <a:lstStyle/>
          <a:p>
            <a:pPr marL="95250" algn="ctr"/>
            <a:r>
              <a:rPr lang="id-ID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penghitungan, penyetoran, dan pelaporan PPN terutang sebelum Masa Pajak April 2022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5357A63-5C8A-4C82-82FD-C9953F0252B5}"/>
              </a:ext>
            </a:extLst>
          </p:cNvPr>
          <p:cNvSpPr txBox="1"/>
          <p:nvPr/>
        </p:nvSpPr>
        <p:spPr>
          <a:xfrm>
            <a:off x="1686961" y="3841554"/>
            <a:ext cx="3061022" cy="369332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d-ID" dirty="0">
                <a:solidFill>
                  <a:srgbClr val="FF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Berdasarkan PMK-163/2012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89681" y="4209170"/>
            <a:ext cx="2586293" cy="830997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d-ID" sz="1600" dirty="0">
                <a:solidFill>
                  <a:srgbClr val="FF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Apabila PPN terutang disetor sebelum PMK ini mulai berlaku 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5357A63-5C8A-4C82-82FD-C9953F0252B5}"/>
              </a:ext>
            </a:extLst>
          </p:cNvPr>
          <p:cNvSpPr txBox="1"/>
          <p:nvPr/>
        </p:nvSpPr>
        <p:spPr>
          <a:xfrm>
            <a:off x="7086613" y="3850036"/>
            <a:ext cx="2770495" cy="369332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d-ID" dirty="0">
                <a:solidFill>
                  <a:srgbClr val="FF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Berdasarkan PMK ini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7099865" y="4209170"/>
            <a:ext cx="2750066" cy="830997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d-ID" sz="1600" dirty="0">
                <a:solidFill>
                  <a:srgbClr val="FF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Apabila PPN terutang disetor sejak PMK ini mulai berlaku 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40D268E-D0DC-4CDD-8AB8-5B89B61A8BBB}"/>
              </a:ext>
            </a:extLst>
          </p:cNvPr>
          <p:cNvSpPr/>
          <p:nvPr/>
        </p:nvSpPr>
        <p:spPr>
          <a:xfrm>
            <a:off x="11599272" y="568448"/>
            <a:ext cx="952555" cy="561601"/>
          </a:xfrm>
          <a:prstGeom prst="round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24B434-F505-46B5-A705-DE2F873F3446}"/>
              </a:ext>
            </a:extLst>
          </p:cNvPr>
          <p:cNvSpPr txBox="1"/>
          <p:nvPr/>
        </p:nvSpPr>
        <p:spPr>
          <a:xfrm>
            <a:off x="11599272" y="662336"/>
            <a:ext cx="59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FA600A7-2140-4082-BC3C-1F1DF26E3B2B}" type="slidenum">
              <a:rPr lang="en-US" b="1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13</a:t>
            </a:fld>
            <a:endParaRPr lang="en-ID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8501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Body">
            <a:extLst>
              <a:ext uri="{FF2B5EF4-FFF2-40B4-BE49-F238E27FC236}">
                <a16:creationId xmlns:a16="http://schemas.microsoft.com/office/drawing/2014/main" id="{A134DC10-7922-40D1-AA0D-2AC353795027}"/>
              </a:ext>
            </a:extLst>
          </p:cNvPr>
          <p:cNvSpPr txBox="1">
            <a:spLocks/>
          </p:cNvSpPr>
          <p:nvPr/>
        </p:nvSpPr>
        <p:spPr>
          <a:xfrm>
            <a:off x="356614" y="59203"/>
            <a:ext cx="10976109" cy="4800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Autofit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1234439" marR="0" indent="-320039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id-ID" b="1" dirty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KETENTUAN PENUTUP</a:t>
            </a:r>
            <a:endParaRPr kumimoji="0" lang="en-US" b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1E11AB2-FDBE-4CC1-9E9B-C14DB62050A5}"/>
              </a:ext>
            </a:extLst>
          </p:cNvPr>
          <p:cNvSpPr/>
          <p:nvPr/>
        </p:nvSpPr>
        <p:spPr>
          <a:xfrm>
            <a:off x="-3364" y="-5761"/>
            <a:ext cx="176644" cy="582930"/>
          </a:xfrm>
          <a:prstGeom prst="rect">
            <a:avLst/>
          </a:prstGeom>
          <a:solidFill>
            <a:srgbClr val="FEC9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E759101F-492F-4C87-9098-C5735C5899A6}"/>
              </a:ext>
            </a:extLst>
          </p:cNvPr>
          <p:cNvCxnSpPr>
            <a:cxnSpLocks/>
          </p:cNvCxnSpPr>
          <p:nvPr/>
        </p:nvCxnSpPr>
        <p:spPr>
          <a:xfrm>
            <a:off x="356614" y="581128"/>
            <a:ext cx="10420791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419368" y="1996179"/>
            <a:ext cx="7124131" cy="646331"/>
          </a:xfrm>
          <a:prstGeom prst="rect">
            <a:avLst/>
          </a:prstGeom>
          <a:noFill/>
          <a:ln w="38100">
            <a:solidFill>
              <a:srgbClr val="3A4168"/>
            </a:solidFill>
          </a:ln>
        </p:spPr>
        <p:txBody>
          <a:bodyPr wrap="square" rtlCol="0">
            <a:spAutoFit/>
          </a:bodyPr>
          <a:lstStyle/>
          <a:p>
            <a:r>
              <a:rPr lang="id-ID" sz="36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 Pencabutan PMK-163/2012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419368" y="3919062"/>
            <a:ext cx="8475259" cy="646331"/>
          </a:xfrm>
          <a:prstGeom prst="rect">
            <a:avLst/>
          </a:prstGeom>
          <a:noFill/>
          <a:ln w="38100">
            <a:solidFill>
              <a:srgbClr val="3A4168"/>
            </a:solidFill>
          </a:ln>
        </p:spPr>
        <p:txBody>
          <a:bodyPr wrap="square" rtlCol="0">
            <a:spAutoFit/>
          </a:bodyPr>
          <a:lstStyle/>
          <a:p>
            <a:r>
              <a:rPr lang="id-ID" sz="36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 Pemberlakuan PMK mulai </a:t>
            </a:r>
            <a:r>
              <a:rPr lang="id-ID" sz="3600" dirty="0">
                <a:solidFill>
                  <a:srgbClr val="FF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 April 2022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40708" y="1904256"/>
            <a:ext cx="1160553" cy="2767729"/>
            <a:chOff x="740708" y="1904256"/>
            <a:chExt cx="1160553" cy="2767729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757F762-3279-40C4-ACD6-85E22D854B6B}"/>
                </a:ext>
              </a:extLst>
            </p:cNvPr>
            <p:cNvSpPr/>
            <p:nvPr/>
          </p:nvSpPr>
          <p:spPr>
            <a:xfrm>
              <a:off x="905896" y="1904256"/>
              <a:ext cx="830179" cy="830179"/>
            </a:xfrm>
            <a:prstGeom prst="ellipse">
              <a:avLst/>
            </a:prstGeom>
            <a:solidFill>
              <a:srgbClr val="1B28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09178C79-69DF-43DF-BBA7-6CBD014529CD}"/>
                </a:ext>
              </a:extLst>
            </p:cNvPr>
            <p:cNvSpPr/>
            <p:nvPr/>
          </p:nvSpPr>
          <p:spPr>
            <a:xfrm>
              <a:off x="905896" y="3841806"/>
              <a:ext cx="830179" cy="830179"/>
            </a:xfrm>
            <a:prstGeom prst="ellipse">
              <a:avLst/>
            </a:prstGeom>
            <a:solidFill>
              <a:srgbClr val="1B28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4" name="TextBox 17">
              <a:extLst>
                <a:ext uri="{FF2B5EF4-FFF2-40B4-BE49-F238E27FC236}">
                  <a16:creationId xmlns:a16="http://schemas.microsoft.com/office/drawing/2014/main" id="{7139C732-6316-4C27-A434-CCCCD3D5E7CC}"/>
                </a:ext>
              </a:extLst>
            </p:cNvPr>
            <p:cNvSpPr txBox="1"/>
            <p:nvPr/>
          </p:nvSpPr>
          <p:spPr>
            <a:xfrm>
              <a:off x="740708" y="2010848"/>
              <a:ext cx="1160553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Arial Black" panose="020B0A04020102020204" pitchFamily="34" charset="0"/>
                  <a:cs typeface="Segoe UI" panose="020B0502040204020203" pitchFamily="34" charset="0"/>
                </a:rPr>
                <a:t>1</a:t>
              </a:r>
            </a:p>
            <a:p>
              <a:pPr algn="ctr"/>
              <a:endParaRPr lang="en-US" sz="6000" b="1" i="1" dirty="0">
                <a:solidFill>
                  <a:schemeClr val="bg1"/>
                </a:solidFill>
                <a:latin typeface="DIN Alternate Black" panose="02020500000000000000" pitchFamily="18" charset="0"/>
                <a:cs typeface="Segoe UI" panose="020B0502040204020203" pitchFamily="34" charset="0"/>
              </a:endParaRPr>
            </a:p>
            <a:p>
              <a:pPr algn="ctr"/>
              <a:endParaRPr lang="id-ID" sz="3600" b="1" i="1" dirty="0">
                <a:solidFill>
                  <a:schemeClr val="bg1"/>
                </a:solidFill>
                <a:latin typeface="Arial Black" panose="020B0A04020102020204" pitchFamily="34" charset="0"/>
                <a:cs typeface="Segoe UI" panose="020B0502040204020203" pitchFamily="34" charset="0"/>
              </a:endParaRPr>
            </a:p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Arial Black" panose="020B0A04020102020204" pitchFamily="34" charset="0"/>
                  <a:cs typeface="Segoe UI" panose="020B0502040204020203" pitchFamily="34" charset="0"/>
                </a:rPr>
                <a:t>2</a:t>
              </a:r>
              <a:endParaRPr lang="en-US" sz="3600" b="1" dirty="0">
                <a:solidFill>
                  <a:schemeClr val="bg1"/>
                </a:solidFill>
                <a:latin typeface="Arial Black" panose="020B0A04020102020204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781420" y="6535692"/>
            <a:ext cx="476840" cy="216980"/>
          </a:xfrm>
        </p:spPr>
        <p:txBody>
          <a:bodyPr/>
          <a:lstStyle/>
          <a:p>
            <a:fld id="{DF32CBB4-85F1-4F82-B66B-25F65A1A7A1F}" type="slidenum">
              <a:rPr lang="en-US" b="1" smtClean="0">
                <a:latin typeface="Verdana" panose="020B0604030504040204" pitchFamily="34" charset="0"/>
                <a:ea typeface="Verdana" panose="020B0604030504040204" pitchFamily="34" charset="0"/>
              </a:rPr>
              <a:pPr/>
              <a:t>14</a:t>
            </a:fld>
            <a:endParaRPr lang="en-US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F413742-7F7A-4128-B869-C9950B0EC5FE}"/>
              </a:ext>
            </a:extLst>
          </p:cNvPr>
          <p:cNvSpPr/>
          <p:nvPr/>
        </p:nvSpPr>
        <p:spPr>
          <a:xfrm>
            <a:off x="11599272" y="568448"/>
            <a:ext cx="952555" cy="561601"/>
          </a:xfrm>
          <a:prstGeom prst="round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FB25ED1-5003-4367-AB21-4A1063DD7266}"/>
              </a:ext>
            </a:extLst>
          </p:cNvPr>
          <p:cNvSpPr txBox="1"/>
          <p:nvPr/>
        </p:nvSpPr>
        <p:spPr>
          <a:xfrm>
            <a:off x="11599272" y="662336"/>
            <a:ext cx="59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FA600A7-2140-4082-BC3C-1F1DF26E3B2B}" type="slidenum">
              <a:rPr lang="en-US" b="1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14</a:t>
            </a:fld>
            <a:endParaRPr lang="en-ID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8709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1" name="Google Shape;721;p29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0" y="176695"/>
            <a:ext cx="12192000" cy="6504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3" name="Google Shape;723;p29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1943214" y="2273624"/>
            <a:ext cx="2560543" cy="107298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oup 4">
            <a:extLst>
              <a:ext uri="{FF2B5EF4-FFF2-40B4-BE49-F238E27FC236}">
                <a16:creationId xmlns:a16="http://schemas.microsoft.com/office/drawing/2014/main" id="{AA6426BA-E075-47C0-8B46-89655FF23C70}"/>
              </a:ext>
            </a:extLst>
          </p:cNvPr>
          <p:cNvGrpSpPr/>
          <p:nvPr/>
        </p:nvGrpSpPr>
        <p:grpSpPr>
          <a:xfrm>
            <a:off x="6827520" y="6493017"/>
            <a:ext cx="5323332" cy="261610"/>
            <a:chOff x="6827520" y="6570482"/>
            <a:chExt cx="5323332" cy="26161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CB98021-1172-4FFE-99C6-3CF8666ECB24}"/>
                </a:ext>
              </a:extLst>
            </p:cNvPr>
            <p:cNvSpPr/>
            <p:nvPr/>
          </p:nvSpPr>
          <p:spPr>
            <a:xfrm>
              <a:off x="6827520" y="6697736"/>
              <a:ext cx="1322832" cy="47742"/>
            </a:xfrm>
            <a:prstGeom prst="rect">
              <a:avLst/>
            </a:prstGeom>
            <a:solidFill>
              <a:srgbClr val="1B28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287DB6A-2EFA-437D-A934-B6F785B3AFB9}"/>
                </a:ext>
              </a:extLst>
            </p:cNvPr>
            <p:cNvSpPr/>
            <p:nvPr/>
          </p:nvSpPr>
          <p:spPr>
            <a:xfrm>
              <a:off x="8150352" y="6697736"/>
              <a:ext cx="2639568" cy="47742"/>
            </a:xfrm>
            <a:prstGeom prst="rect">
              <a:avLst/>
            </a:prstGeom>
            <a:gradFill flip="none" rotWithShape="1">
              <a:gsLst>
                <a:gs pos="23000">
                  <a:srgbClr val="FFCA1A"/>
                </a:gs>
                <a:gs pos="71000">
                  <a:srgbClr val="FEE8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BD2CE64-7C5E-4FBD-BFD4-444F94639351}"/>
                </a:ext>
              </a:extLst>
            </p:cNvPr>
            <p:cNvSpPr txBox="1"/>
            <p:nvPr/>
          </p:nvSpPr>
          <p:spPr>
            <a:xfrm>
              <a:off x="10828020" y="6570482"/>
              <a:ext cx="132283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rgbClr val="1B2852"/>
                  </a:solidFill>
                  <a:latin typeface="DIN Medium" panose="02020500000000000000" pitchFamily="18" charset="0"/>
                </a:rPr>
                <a:t>www.pajak.go.id</a:t>
              </a:r>
              <a:endParaRPr lang="en-ID" sz="1100" dirty="0">
                <a:solidFill>
                  <a:srgbClr val="1B2852"/>
                </a:solidFill>
                <a:latin typeface="DIN Medium" panose="02020500000000000000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162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C6534E8-691F-4FC0-A306-9DEDFD44A7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37820" y="4466752"/>
            <a:ext cx="2730501" cy="4790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B0F8A1F-8A8D-4DF4-944B-27F7258158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430186" y="4459522"/>
            <a:ext cx="2258807" cy="4934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DDB7A8-A08F-41E9-9DA9-A94C2ECA3DC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950849" y="4469124"/>
            <a:ext cx="2198695" cy="4803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4A414A5-B0E5-49D3-9C6C-6F1A044E90AE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83693" y="2095906"/>
            <a:ext cx="5224619" cy="2139151"/>
          </a:xfrm>
          <a:prstGeom prst="rect">
            <a:avLst/>
          </a:prstGeom>
        </p:spPr>
      </p:pic>
      <p:grpSp>
        <p:nvGrpSpPr>
          <p:cNvPr id="2" name="Group 8">
            <a:extLst>
              <a:ext uri="{FF2B5EF4-FFF2-40B4-BE49-F238E27FC236}">
                <a16:creationId xmlns:a16="http://schemas.microsoft.com/office/drawing/2014/main" id="{59BF0E4E-DDDB-42F9-99BC-00E212ED3AC7}"/>
              </a:ext>
            </a:extLst>
          </p:cNvPr>
          <p:cNvGrpSpPr/>
          <p:nvPr/>
        </p:nvGrpSpPr>
        <p:grpSpPr>
          <a:xfrm>
            <a:off x="6827520" y="6493017"/>
            <a:ext cx="5323332" cy="261610"/>
            <a:chOff x="6827520" y="6570482"/>
            <a:chExt cx="5323332" cy="26161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E8E8067-E3A2-444E-AA24-705A32CB5329}"/>
                </a:ext>
              </a:extLst>
            </p:cNvPr>
            <p:cNvSpPr/>
            <p:nvPr/>
          </p:nvSpPr>
          <p:spPr>
            <a:xfrm>
              <a:off x="6827520" y="6697736"/>
              <a:ext cx="1322832" cy="47742"/>
            </a:xfrm>
            <a:prstGeom prst="rect">
              <a:avLst/>
            </a:prstGeom>
            <a:solidFill>
              <a:srgbClr val="1B28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EE2D377-348D-44F0-A3C0-9FF79B7EBA32}"/>
                </a:ext>
              </a:extLst>
            </p:cNvPr>
            <p:cNvSpPr/>
            <p:nvPr/>
          </p:nvSpPr>
          <p:spPr>
            <a:xfrm>
              <a:off x="8150352" y="6697736"/>
              <a:ext cx="2639568" cy="47742"/>
            </a:xfrm>
            <a:prstGeom prst="rect">
              <a:avLst/>
            </a:prstGeom>
            <a:gradFill flip="none" rotWithShape="1">
              <a:gsLst>
                <a:gs pos="23000">
                  <a:srgbClr val="FFCA1A"/>
                </a:gs>
                <a:gs pos="71000">
                  <a:srgbClr val="FEE8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E115530-7D87-4FCF-ACF2-02E60DD3D3D1}"/>
                </a:ext>
              </a:extLst>
            </p:cNvPr>
            <p:cNvSpPr txBox="1"/>
            <p:nvPr/>
          </p:nvSpPr>
          <p:spPr>
            <a:xfrm>
              <a:off x="10828020" y="6570482"/>
              <a:ext cx="132283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rgbClr val="1B2852"/>
                  </a:solidFill>
                  <a:latin typeface="DIN Medium" panose="02020500000000000000" pitchFamily="18" charset="0"/>
                </a:rPr>
                <a:t>www.pajak.go.id</a:t>
              </a:r>
              <a:endParaRPr lang="en-ID" sz="1100" dirty="0">
                <a:solidFill>
                  <a:srgbClr val="1B2852"/>
                </a:solidFill>
                <a:latin typeface="DIN Medium" panose="02020500000000000000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87211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2CBB4-85F1-4F82-B66B-25F65A1A7A1F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43013" y="1462088"/>
            <a:ext cx="9705975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29712" y="0"/>
            <a:ext cx="9348978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1501" y="0"/>
            <a:ext cx="12954001" cy="6858000"/>
          </a:xfrm>
          <a:prstGeom prst="rect">
            <a:avLst/>
          </a:prstGeom>
        </p:spPr>
      </p:pic>
      <p:grpSp>
        <p:nvGrpSpPr>
          <p:cNvPr id="2" name="Group 17">
            <a:extLst>
              <a:ext uri="{FF2B5EF4-FFF2-40B4-BE49-F238E27FC236}">
                <a16:creationId xmlns:a16="http://schemas.microsoft.com/office/drawing/2014/main" id="{7A8FFD94-BC08-471B-B333-FF3376B56836}"/>
              </a:ext>
            </a:extLst>
          </p:cNvPr>
          <p:cNvGrpSpPr/>
          <p:nvPr/>
        </p:nvGrpSpPr>
        <p:grpSpPr>
          <a:xfrm>
            <a:off x="6827520" y="6493017"/>
            <a:ext cx="5323332" cy="261610"/>
            <a:chOff x="6827520" y="6570482"/>
            <a:chExt cx="5323332" cy="261610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5ADBB757-FE13-4A55-951A-CCD3078F4E8F}"/>
                </a:ext>
              </a:extLst>
            </p:cNvPr>
            <p:cNvSpPr/>
            <p:nvPr/>
          </p:nvSpPr>
          <p:spPr>
            <a:xfrm>
              <a:off x="6827520" y="6697736"/>
              <a:ext cx="1322832" cy="47742"/>
            </a:xfrm>
            <a:prstGeom prst="rect">
              <a:avLst/>
            </a:prstGeom>
            <a:solidFill>
              <a:srgbClr val="1B28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69C98119-B78A-44CC-82BA-255AF3BFE8A9}"/>
                </a:ext>
              </a:extLst>
            </p:cNvPr>
            <p:cNvSpPr/>
            <p:nvPr/>
          </p:nvSpPr>
          <p:spPr>
            <a:xfrm>
              <a:off x="8150352" y="6697736"/>
              <a:ext cx="2639568" cy="47742"/>
            </a:xfrm>
            <a:prstGeom prst="rect">
              <a:avLst/>
            </a:prstGeom>
            <a:gradFill flip="none" rotWithShape="1">
              <a:gsLst>
                <a:gs pos="23000">
                  <a:srgbClr val="FFCA1A"/>
                </a:gs>
                <a:gs pos="71000">
                  <a:srgbClr val="FEE8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063AF80-0E9D-46B3-8945-5D4E7177A51A}"/>
                </a:ext>
              </a:extLst>
            </p:cNvPr>
            <p:cNvSpPr txBox="1"/>
            <p:nvPr/>
          </p:nvSpPr>
          <p:spPr>
            <a:xfrm>
              <a:off x="10828020" y="6570482"/>
              <a:ext cx="132283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rgbClr val="1B2852"/>
                  </a:solidFill>
                  <a:latin typeface="DIN Medium" panose="02020500000000000000" pitchFamily="18" charset="0"/>
                </a:rPr>
                <a:t>www.pajak.go.id</a:t>
              </a:r>
              <a:endParaRPr lang="en-ID" sz="1100" dirty="0">
                <a:solidFill>
                  <a:srgbClr val="1B2852"/>
                </a:solidFill>
                <a:latin typeface="DIN Medium" panose="02020500000000000000" pitchFamily="18" charset="0"/>
              </a:endParaRPr>
            </a:p>
          </p:txBody>
        </p:sp>
      </p:grpSp>
      <p:cxnSp>
        <p:nvCxnSpPr>
          <p:cNvPr id="42" name="Straight Connector 41"/>
          <p:cNvCxnSpPr/>
          <p:nvPr/>
        </p:nvCxnSpPr>
        <p:spPr>
          <a:xfrm>
            <a:off x="10035616" y="2689252"/>
            <a:ext cx="0" cy="2136874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217170" y="0"/>
            <a:ext cx="28257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400" b="1" dirty="0">
                <a:solidFill>
                  <a:srgbClr val="1B285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LATAR BELAKANG</a:t>
            </a:r>
            <a:endParaRPr lang="id-ID" sz="2800" b="1" dirty="0">
              <a:solidFill>
                <a:srgbClr val="1B2852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9459" r="89865">
                        <a14:foregroundMark x1="46959" y1="35088" x2="46959" y2="35088"/>
                        <a14:foregroundMark x1="62162" y1="57310" x2="62162" y2="573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097" y="1169938"/>
            <a:ext cx="1524825" cy="88089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044344" y="1224320"/>
            <a:ext cx="7053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d-ID" dirty="0">
                <a:latin typeface="Segoe UI Semibold" panose="020B0702040204020203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  <a:t>memberikan kepastian hukum dalam pengenaan PPN atas Kegiatan Membangun Sendiri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78" b="89778" l="9778" r="94667">
                        <a14:foregroundMark x1="83556" y1="25333" x2="83556" y2="25333"/>
                        <a14:foregroundMark x1="16444" y1="52000" x2="16444" y2="52000"/>
                        <a14:foregroundMark x1="49333" y1="66667" x2="49333" y2="66667"/>
                        <a14:foregroundMark x1="55556" y1="76000" x2="55556" y2="76000"/>
                        <a14:foregroundMark x1="27111" y1="58222" x2="27111" y2="58222"/>
                        <a14:foregroundMark x1="24000" y1="53778" x2="24000" y2="53778"/>
                        <a14:foregroundMark x1="52889" y1="69333" x2="52889" y2="69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820" y="2296118"/>
            <a:ext cx="1043641" cy="104364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051853" y="2254744"/>
            <a:ext cx="7053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d-ID" dirty="0">
                <a:latin typeface="Segoe UI Semibold" panose="020B0702040204020203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  <a:t>mendorong peran serta masyarakat dalam pembayaran PPN atas Kegiatan Membangun Sendiri 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9398" r="89850">
                        <a14:foregroundMark x1="46241" y1="10582" x2="46241" y2="10582"/>
                        <a14:foregroundMark x1="73684" y1="10582" x2="73684" y2="10582"/>
                        <a14:foregroundMark x1="34211" y1="46032" x2="34211" y2="46032"/>
                        <a14:foregroundMark x1="36842" y1="50265" x2="36842" y2="50265"/>
                        <a14:foregroundMark x1="40226" y1="55026" x2="40226" y2="55026"/>
                        <a14:foregroundMark x1="42857" y1="64550" x2="42857" y2="64550"/>
                        <a14:foregroundMark x1="43609" y1="73016" x2="43609" y2="73016"/>
                        <a14:foregroundMark x1="43609" y1="85185" x2="43609" y2="851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072" y="3244089"/>
            <a:ext cx="1301196" cy="92453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145903" y="3280641"/>
            <a:ext cx="7195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000">
                <a:latin typeface="Segoe UI Semibold" panose="020B0702040204020203" pitchFamily="34" charset="0"/>
                <a:ea typeface="Verdana" panose="020B0604030504040204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fi-FI" sz="1800" dirty="0"/>
              <a:t>memberikan kemudahan dan penyederhanaan administrasi perpajakan</a:t>
            </a:r>
            <a:endParaRPr lang="id-ID" sz="1800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2963" r="97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499" y="4275668"/>
            <a:ext cx="1028701" cy="833542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211873" y="4324983"/>
            <a:ext cx="68760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000">
                <a:latin typeface="Segoe UI Semibold" panose="020B0702040204020203" pitchFamily="34" charset="0"/>
                <a:ea typeface="Verdana" panose="020B0604030504040204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fi-FI" sz="1800" dirty="0"/>
              <a:t>memberikan rasa keadilan</a:t>
            </a:r>
            <a:r>
              <a:rPr lang="id-ID" sz="1800" dirty="0"/>
              <a:t> dalam pengenaan PPN atas Kegiatan Membangun Sendiri</a:t>
            </a:r>
            <a:r>
              <a:rPr lang="fi-FI" sz="1800" dirty="0"/>
              <a:t> </a:t>
            </a:r>
            <a:endParaRPr lang="id-ID" sz="1800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9111" l="9778" r="89778">
                        <a14:foregroundMark x1="33778" y1="46222" x2="33778" y2="46222"/>
                        <a14:foregroundMark x1="64889" y1="48889" x2="64889" y2="48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713" y="5305531"/>
            <a:ext cx="901489" cy="901489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3191623" y="5368709"/>
            <a:ext cx="7169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000">
                <a:latin typeface="Segoe UI Semibold" panose="020B0702040204020203" pitchFamily="34" charset="0"/>
                <a:ea typeface="Verdana" panose="020B0604030504040204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id-ID" sz="1800" dirty="0"/>
              <a:t> melaksanakan ketentuan Pasal 16C dan Pasal 16G huruf i UU PPN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08610" y="6179820"/>
            <a:ext cx="13620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D1E11AB2-FDBE-4CC1-9E9B-C14DB62050A5}"/>
              </a:ext>
            </a:extLst>
          </p:cNvPr>
          <p:cNvSpPr/>
          <p:nvPr/>
        </p:nvSpPr>
        <p:spPr>
          <a:xfrm>
            <a:off x="-560070" y="0"/>
            <a:ext cx="182880" cy="582930"/>
          </a:xfrm>
          <a:prstGeom prst="rect">
            <a:avLst/>
          </a:prstGeom>
          <a:solidFill>
            <a:srgbClr val="FEC9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1E11AB2-FDBE-4CC1-9E9B-C14DB62050A5}"/>
              </a:ext>
            </a:extLst>
          </p:cNvPr>
          <p:cNvSpPr/>
          <p:nvPr/>
        </p:nvSpPr>
        <p:spPr>
          <a:xfrm>
            <a:off x="-3364" y="-5761"/>
            <a:ext cx="176644" cy="582930"/>
          </a:xfrm>
          <a:prstGeom prst="rect">
            <a:avLst/>
          </a:prstGeom>
          <a:solidFill>
            <a:srgbClr val="FEC9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759101F-492F-4C87-9098-C5735C5899A6}"/>
              </a:ext>
            </a:extLst>
          </p:cNvPr>
          <p:cNvCxnSpPr>
            <a:cxnSpLocks/>
          </p:cNvCxnSpPr>
          <p:nvPr/>
        </p:nvCxnSpPr>
        <p:spPr>
          <a:xfrm>
            <a:off x="356614" y="539211"/>
            <a:ext cx="10420791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29769A2F-DE26-4E8B-ABE5-F22DFA280451}"/>
              </a:ext>
            </a:extLst>
          </p:cNvPr>
          <p:cNvSpPr/>
          <p:nvPr/>
        </p:nvSpPr>
        <p:spPr>
          <a:xfrm>
            <a:off x="11599272" y="568448"/>
            <a:ext cx="952555" cy="561601"/>
          </a:xfrm>
          <a:prstGeom prst="round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07FCFBF-1453-4E48-8568-F0B430A0ED57}"/>
              </a:ext>
            </a:extLst>
          </p:cNvPr>
          <p:cNvSpPr txBox="1"/>
          <p:nvPr/>
        </p:nvSpPr>
        <p:spPr>
          <a:xfrm>
            <a:off x="11599272" y="662336"/>
            <a:ext cx="59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FA600A7-2140-4082-BC3C-1F1DF26E3B2B}" type="slidenum">
              <a:rPr lang="en-US" b="1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</a:t>
            </a:fld>
            <a:endParaRPr lang="en-ID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033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Body">
            <a:extLst>
              <a:ext uri="{FF2B5EF4-FFF2-40B4-BE49-F238E27FC236}">
                <a16:creationId xmlns:a16="http://schemas.microsoft.com/office/drawing/2014/main" id="{A134DC10-7922-40D1-AA0D-2AC353795027}"/>
              </a:ext>
            </a:extLst>
          </p:cNvPr>
          <p:cNvSpPr txBox="1">
            <a:spLocks/>
          </p:cNvSpPr>
          <p:nvPr/>
        </p:nvSpPr>
        <p:spPr>
          <a:xfrm>
            <a:off x="356614" y="59203"/>
            <a:ext cx="10976109" cy="4800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Autofit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1234439" marR="0" indent="-320039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id-ID" b="1" dirty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SISTEMATIKA DAN POKOK PENGATURAN PMK</a:t>
            </a:r>
            <a:r>
              <a:rPr lang="en-US" b="1" dirty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-61/PMK.03/2022</a:t>
            </a:r>
            <a:endParaRPr kumimoji="0" lang="en-US" b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1E11AB2-FDBE-4CC1-9E9B-C14DB62050A5}"/>
              </a:ext>
            </a:extLst>
          </p:cNvPr>
          <p:cNvSpPr/>
          <p:nvPr/>
        </p:nvSpPr>
        <p:spPr>
          <a:xfrm>
            <a:off x="-3364" y="-5761"/>
            <a:ext cx="176644" cy="582930"/>
          </a:xfrm>
          <a:prstGeom prst="rect">
            <a:avLst/>
          </a:prstGeom>
          <a:solidFill>
            <a:srgbClr val="FEC9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E759101F-492F-4C87-9098-C5735C5899A6}"/>
              </a:ext>
            </a:extLst>
          </p:cNvPr>
          <p:cNvCxnSpPr>
            <a:cxnSpLocks/>
          </p:cNvCxnSpPr>
          <p:nvPr/>
        </p:nvCxnSpPr>
        <p:spPr>
          <a:xfrm>
            <a:off x="356614" y="539211"/>
            <a:ext cx="10420791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Table 4">
            <a:extLst>
              <a:ext uri="{FF2B5EF4-FFF2-40B4-BE49-F238E27FC236}">
                <a16:creationId xmlns:a16="http://schemas.microsoft.com/office/drawing/2014/main" id="{36145720-AEB2-4B0C-AD67-3B36CC9209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5871136"/>
              </p:ext>
            </p:extLst>
          </p:nvPr>
        </p:nvGraphicFramePr>
        <p:xfrm>
          <a:off x="356614" y="874266"/>
          <a:ext cx="11264771" cy="501396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544534">
                  <a:extLst>
                    <a:ext uri="{9D8B030D-6E8A-4147-A177-3AD203B41FA5}">
                      <a16:colId xmlns:a16="http://schemas.microsoft.com/office/drawing/2014/main" val="4020156949"/>
                    </a:ext>
                  </a:extLst>
                </a:gridCol>
                <a:gridCol w="2107095">
                  <a:extLst>
                    <a:ext uri="{9D8B030D-6E8A-4147-A177-3AD203B41FA5}">
                      <a16:colId xmlns:a16="http://schemas.microsoft.com/office/drawing/2014/main" val="4168796438"/>
                    </a:ext>
                  </a:extLst>
                </a:gridCol>
                <a:gridCol w="8613142">
                  <a:extLst>
                    <a:ext uri="{9D8B030D-6E8A-4147-A177-3AD203B41FA5}">
                      <a16:colId xmlns:a16="http://schemas.microsoft.com/office/drawing/2014/main" val="42541376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C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NO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1B285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FFC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SUSUNAN PMK</a:t>
                      </a:r>
                      <a:endParaRPr lang="en-US" sz="1800" dirty="0">
                        <a:solidFill>
                          <a:srgbClr val="FFC000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285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C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MUATAN PENGATURAN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285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5095343"/>
                  </a:ext>
                </a:extLst>
              </a:tr>
              <a:tr h="310081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id-ID" sz="16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</a:t>
                      </a:r>
                      <a:endParaRPr lang="en-US" sz="16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1B28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err="1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Pasal</a:t>
                      </a:r>
                      <a:r>
                        <a:rPr lang="en-US" sz="16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B28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B28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err="1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Ketentuan</a:t>
                      </a:r>
                      <a:r>
                        <a:rPr lang="en-US" sz="16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600" dirty="0" err="1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umum</a:t>
                      </a:r>
                      <a:r>
                        <a:rPr lang="id-ID" sz="16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(Definisi)</a:t>
                      </a:r>
                      <a:endParaRPr lang="en-US" sz="16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B28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0081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id-ID" sz="16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</a:t>
                      </a:r>
                      <a:endParaRPr lang="en-US" sz="16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1B28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err="1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Pasal</a:t>
                      </a:r>
                      <a:r>
                        <a:rPr lang="en-US" sz="16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B28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B28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d-ID" sz="16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Ruang</a:t>
                      </a:r>
                      <a:r>
                        <a:rPr lang="id-ID" sz="1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lingkup objek PPN atas KMS</a:t>
                      </a:r>
                      <a:endParaRPr lang="en-US" sz="16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B28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6324978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id-ID" sz="16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</a:t>
                      </a:r>
                      <a:endParaRPr lang="en-US" sz="16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1B28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err="1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Pasal</a:t>
                      </a:r>
                      <a:r>
                        <a:rPr lang="en-US" sz="16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B28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B28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d-ID" sz="16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Penghitungan</a:t>
                      </a:r>
                      <a:r>
                        <a:rPr lang="id-ID" sz="1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PPN atas KMS</a:t>
                      </a:r>
                      <a:endParaRPr lang="en-US" sz="16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B28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099885006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id-ID" sz="16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</a:t>
                      </a:r>
                      <a:endParaRPr lang="en-US" sz="16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1B28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err="1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Pasal</a:t>
                      </a:r>
                      <a:r>
                        <a:rPr lang="en-US" sz="16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B28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B28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6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Saat dan tempat PPN terutang</a:t>
                      </a:r>
                      <a:r>
                        <a:rPr lang="id-ID" sz="1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atas KMS</a:t>
                      </a:r>
                      <a:endParaRPr lang="en-US" sz="16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B28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068195984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id-ID" sz="16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</a:t>
                      </a:r>
                      <a:endParaRPr lang="en-US" sz="16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1B28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err="1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Pasal</a:t>
                      </a:r>
                      <a:r>
                        <a:rPr lang="en-US" sz="16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B28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B28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d-ID" sz="16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Kewajiban penyetoran PPN atas KMS</a:t>
                      </a:r>
                      <a:endParaRPr lang="en-US" sz="16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B28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694166595"/>
                  </a:ext>
                </a:extLst>
              </a:tr>
              <a:tr h="308427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id-ID" sz="16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</a:t>
                      </a:r>
                      <a:endParaRPr lang="en-US" sz="16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1B28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err="1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Pasal</a:t>
                      </a:r>
                      <a:r>
                        <a:rPr lang="en-US" sz="16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id-ID" sz="16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</a:t>
                      </a:r>
                      <a:endParaRPr lang="en-US" sz="16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B28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B28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d-ID" sz="16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Ketentuan pengkreditan</a:t>
                      </a:r>
                      <a:r>
                        <a:rPr lang="id-ID" sz="1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PPN atas KMS yang telah disetor</a:t>
                      </a:r>
                      <a:endParaRPr lang="en-US" sz="16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B28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92228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id-ID" sz="16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</a:t>
                      </a:r>
                      <a:endParaRPr lang="en-US" sz="16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1B28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err="1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Pasal</a:t>
                      </a:r>
                      <a:r>
                        <a:rPr lang="en-US" sz="16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id-ID" sz="16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</a:t>
                      </a:r>
                      <a:endParaRPr lang="en-US" sz="16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B28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B28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id-ID" sz="16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Kewajiban</a:t>
                      </a:r>
                      <a:r>
                        <a:rPr lang="id-ID" sz="1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pelaporan PPN atas KMS</a:t>
                      </a:r>
                      <a:endParaRPr lang="en-US" sz="16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B28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2309555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id-ID" sz="16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8</a:t>
                      </a:r>
                      <a:endParaRPr lang="en-US" sz="16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1B28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err="1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Pasal</a:t>
                      </a:r>
                      <a:r>
                        <a:rPr lang="en-US" sz="16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id-ID" sz="16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8</a:t>
                      </a:r>
                      <a:endParaRPr lang="en-US" sz="16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B28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B28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d-ID" sz="16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Pengawasan</a:t>
                      </a:r>
                      <a:r>
                        <a:rPr lang="id-ID" sz="1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pemenuhan kewajiban PPN atas KMS</a:t>
                      </a:r>
                      <a:endParaRPr lang="en-US" sz="16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B28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4816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id-ID" sz="16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9</a:t>
                      </a:r>
                      <a:endParaRPr lang="en-US" sz="16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1B28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id-ID" sz="16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Pasal</a:t>
                      </a:r>
                      <a:r>
                        <a:rPr lang="id-ID" sz="1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9</a:t>
                      </a:r>
                      <a:endParaRPr lang="en-US" sz="16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1B28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B28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id-ID" sz="16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Penerbitan</a:t>
                      </a:r>
                      <a:r>
                        <a:rPr lang="id-ID" sz="1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NPWP secara jabatan bagi orang pribadi yang melakukan KMS</a:t>
                      </a:r>
                      <a:endParaRPr lang="en-US" sz="16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1B28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980348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id-ID" sz="16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</a:t>
                      </a:r>
                      <a:endParaRPr lang="en-US" sz="16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1B28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id-ID" sz="16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Pasal</a:t>
                      </a:r>
                      <a:r>
                        <a:rPr lang="id-ID" sz="1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10</a:t>
                      </a:r>
                      <a:endParaRPr lang="en-US" sz="16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1B28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B28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id-ID" sz="16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Ketentuan</a:t>
                      </a:r>
                      <a:r>
                        <a:rPr lang="id-ID" sz="1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pengkreditan Pajak Masukan atas perolehan BKP/JKP sehubungan dengan KMS</a:t>
                      </a:r>
                      <a:endParaRPr lang="en-US" sz="16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1B28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id-ID" sz="16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11</a:t>
                      </a:r>
                      <a:endParaRPr lang="en-US" sz="16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1B28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id-ID" sz="16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Pasal 11</a:t>
                      </a:r>
                      <a:endParaRPr lang="en-US" sz="16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1B28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B28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id-ID" sz="16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Ketentuan Peralihan</a:t>
                      </a:r>
                      <a:endParaRPr lang="en-US" sz="16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1B28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id-ID" sz="16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12</a:t>
                      </a:r>
                      <a:endParaRPr lang="en-US" sz="16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1B28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id-ID" sz="16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Pasal 12 dan Pasal 13</a:t>
                      </a:r>
                      <a:endParaRPr lang="en-US" sz="16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1B28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B28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id-ID" sz="16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Ketentuan Penutup (Pencabutan PMK-163/2012 dan pemberlakuan</a:t>
                      </a:r>
                      <a:r>
                        <a:rPr lang="id-ID" sz="16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PMK mulai 1 April 2022</a:t>
                      </a:r>
                      <a:r>
                        <a:rPr lang="id-ID" sz="16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)</a:t>
                      </a:r>
                      <a:endParaRPr lang="en-US" sz="16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1B28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id-ID" sz="16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13</a:t>
                      </a:r>
                      <a:endParaRPr lang="en-US" sz="16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1B28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Lampiran</a:t>
                      </a:r>
                    </a:p>
                  </a:txBody>
                  <a:tcPr>
                    <a:lnL w="12700" cap="flat" cmpd="sng" algn="ctr">
                      <a:solidFill>
                        <a:srgbClr val="1B28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B28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Contoh</a:t>
                      </a:r>
                      <a:r>
                        <a:rPr lang="id-ID" baseline="0" dirty="0"/>
                        <a:t> KMS yang dilakukan secara sekaligus dan bertahap</a:t>
                      </a:r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rgbClr val="1B28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FFD5FCC-0D67-421C-B307-AB1DF494E2CE}"/>
              </a:ext>
            </a:extLst>
          </p:cNvPr>
          <p:cNvSpPr/>
          <p:nvPr/>
        </p:nvSpPr>
        <p:spPr>
          <a:xfrm>
            <a:off x="11599272" y="568448"/>
            <a:ext cx="952555" cy="561601"/>
          </a:xfrm>
          <a:prstGeom prst="round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8F0D27-443C-411C-B7C6-31E3FFAD15A7}"/>
              </a:ext>
            </a:extLst>
          </p:cNvPr>
          <p:cNvSpPr txBox="1"/>
          <p:nvPr/>
        </p:nvSpPr>
        <p:spPr>
          <a:xfrm>
            <a:off x="11599272" y="662336"/>
            <a:ext cx="59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FA600A7-2140-4082-BC3C-1F1DF26E3B2B}" type="slidenum">
              <a:rPr lang="en-US" b="1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</a:t>
            </a:fld>
            <a:endParaRPr lang="en-ID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171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1774;p86"/>
          <p:cNvSpPr txBox="1"/>
          <p:nvPr/>
        </p:nvSpPr>
        <p:spPr>
          <a:xfrm>
            <a:off x="616628" y="2885984"/>
            <a:ext cx="4645789" cy="14924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3A4168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/>
            <a:r>
              <a:rPr lang="id-ID" sz="15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kegiatan membangun bangunan, </a:t>
            </a:r>
            <a:r>
              <a:rPr lang="id-ID" sz="1500" dirty="0">
                <a:solidFill>
                  <a:srgbClr val="FF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baik bangunan baru maupun perluasan bangunan lama</a:t>
            </a:r>
            <a:r>
              <a:rPr lang="id-ID" sz="15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, yang dilakukan </a:t>
            </a:r>
            <a:r>
              <a:rPr lang="id-ID" sz="1500" dirty="0">
                <a:solidFill>
                  <a:srgbClr val="FF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tidak dalam kegiatan usaha atau pekerjaan </a:t>
            </a:r>
            <a:r>
              <a:rPr lang="id-ID" sz="15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oleh orang pribadi atau badan yang hasilnya digunakan sendiri atau digunakan pihak lain. </a:t>
            </a:r>
            <a:endParaRPr sz="1500" dirty="0">
              <a:solidFill>
                <a:srgbClr val="141F4A"/>
              </a:solidFill>
              <a:latin typeface="Segoe UI Semibold" panose="020B0702040204020203" pitchFamily="34" charset="0"/>
              <a:ea typeface="Calibri"/>
              <a:cs typeface="Segoe UI Semibold" panose="020B0702040204020203" pitchFamily="34" charset="0"/>
              <a:sym typeface="Calibri"/>
            </a:endParaRPr>
          </a:p>
        </p:txBody>
      </p:sp>
      <p:sp>
        <p:nvSpPr>
          <p:cNvPr id="27" name="Body">
            <a:extLst>
              <a:ext uri="{FF2B5EF4-FFF2-40B4-BE49-F238E27FC236}">
                <a16:creationId xmlns:a16="http://schemas.microsoft.com/office/drawing/2014/main" id="{A134DC10-7922-40D1-AA0D-2AC353795027}"/>
              </a:ext>
            </a:extLst>
          </p:cNvPr>
          <p:cNvSpPr txBox="1">
            <a:spLocks/>
          </p:cNvSpPr>
          <p:nvPr/>
        </p:nvSpPr>
        <p:spPr>
          <a:xfrm>
            <a:off x="356614" y="59203"/>
            <a:ext cx="10976109" cy="4800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Autofit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1234439" marR="0" indent="-320039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id-ID" b="1" dirty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RUANG LINGKUP PPN KMS (1)</a:t>
            </a:r>
            <a:endParaRPr kumimoji="0" lang="en-US" b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1E11AB2-FDBE-4CC1-9E9B-C14DB62050A5}"/>
              </a:ext>
            </a:extLst>
          </p:cNvPr>
          <p:cNvSpPr/>
          <p:nvPr/>
        </p:nvSpPr>
        <p:spPr>
          <a:xfrm>
            <a:off x="-3364" y="-5761"/>
            <a:ext cx="176644" cy="582930"/>
          </a:xfrm>
          <a:prstGeom prst="rect">
            <a:avLst/>
          </a:prstGeom>
          <a:solidFill>
            <a:srgbClr val="FEC9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E759101F-492F-4C87-9098-C5735C5899A6}"/>
              </a:ext>
            </a:extLst>
          </p:cNvPr>
          <p:cNvCxnSpPr>
            <a:cxnSpLocks/>
          </p:cNvCxnSpPr>
          <p:nvPr/>
        </p:nvCxnSpPr>
        <p:spPr>
          <a:xfrm>
            <a:off x="356614" y="581128"/>
            <a:ext cx="10420791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3506691" y="2113458"/>
            <a:ext cx="4218935" cy="9960"/>
          </a:xfrm>
          <a:prstGeom prst="straightConnector1">
            <a:avLst/>
          </a:prstGeom>
          <a:ln w="38100">
            <a:solidFill>
              <a:srgbClr val="3A4168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1002514" y="1359293"/>
            <a:ext cx="1912493" cy="1499626"/>
            <a:chOff x="531496" y="1982097"/>
            <a:chExt cx="1912493" cy="1499626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4324" y="1982097"/>
              <a:ext cx="1139665" cy="1139665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496" y="2359808"/>
              <a:ext cx="772828" cy="772828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5357A63-5C8A-4C82-82FD-C9953F0252B5}"/>
                </a:ext>
              </a:extLst>
            </p:cNvPr>
            <p:cNvSpPr txBox="1"/>
            <p:nvPr/>
          </p:nvSpPr>
          <p:spPr>
            <a:xfrm>
              <a:off x="553578" y="3132636"/>
              <a:ext cx="728663" cy="3490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60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OP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5357A63-5C8A-4C82-82FD-C9953F0252B5}"/>
                </a:ext>
              </a:extLst>
            </p:cNvPr>
            <p:cNvSpPr txBox="1"/>
            <p:nvPr/>
          </p:nvSpPr>
          <p:spPr>
            <a:xfrm>
              <a:off x="1343658" y="3121762"/>
              <a:ext cx="93416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600" dirty="0">
                  <a:latin typeface="Segoe UI Semibold" panose="020B0702040204020203" pitchFamily="34" charset="0"/>
                  <a:ea typeface="Verdana" panose="020B0604030504040204" pitchFamily="34" charset="0"/>
                  <a:cs typeface="Segoe UI Semibold" panose="020B0702040204020203" pitchFamily="34" charset="0"/>
                </a:rPr>
                <a:t>Badan</a:t>
              </a: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8208365" y="1484292"/>
            <a:ext cx="1191105" cy="1302162"/>
            <a:chOff x="8089097" y="967464"/>
            <a:chExt cx="1191105" cy="1302162"/>
          </a:xfrm>
        </p:grpSpPr>
        <p:pic>
          <p:nvPicPr>
            <p:cNvPr id="14" name="Picture 13" descr="A close up of a logo&#10;&#10;Description automatically generated">
              <a:extLst>
                <a:ext uri="{FF2B5EF4-FFF2-40B4-BE49-F238E27FC236}">
                  <a16:creationId xmlns:a16="http://schemas.microsoft.com/office/drawing/2014/main" id="{B5A5F530-69A4-4E6E-9D54-BE682DFA108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7317" y="967464"/>
              <a:ext cx="1014666" cy="1014666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5357A63-5C8A-4C82-82FD-C9953F0252B5}"/>
                </a:ext>
              </a:extLst>
            </p:cNvPr>
            <p:cNvSpPr txBox="1"/>
            <p:nvPr/>
          </p:nvSpPr>
          <p:spPr>
            <a:xfrm>
              <a:off x="8089097" y="1931072"/>
              <a:ext cx="119110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600" dirty="0">
                  <a:latin typeface="Segoe UI Semibold" panose="020B0702040204020203" pitchFamily="34" charset="0"/>
                  <a:ea typeface="Verdana" panose="020B0604030504040204" pitchFamily="34" charset="0"/>
                  <a:cs typeface="Segoe UI Semibold" panose="020B0702040204020203" pitchFamily="34" charset="0"/>
                </a:rPr>
                <a:t>Bangunan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3929673" y="2161871"/>
            <a:ext cx="3501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>
                <a:latin typeface="Segoe UI Semibold" panose="020B0702040204020203" pitchFamily="34" charset="0"/>
                <a:ea typeface="Verdana" panose="020B0604030504040204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id-ID" sz="1800" dirty="0">
                <a:solidFill>
                  <a:schemeClr val="accent5">
                    <a:lumMod val="75000"/>
                  </a:schemeClr>
                </a:solidFill>
                <a:latin typeface="Segoe UI" pitchFamily="34" charset="0"/>
                <a:cs typeface="Segoe UI" pitchFamily="34" charset="0"/>
              </a:rPr>
              <a:t>Kegiatan Membangun Sendiri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9311251" y="1719350"/>
            <a:ext cx="2134206" cy="808136"/>
            <a:chOff x="7614854" y="2280205"/>
            <a:chExt cx="2680177" cy="808136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DC72502-15F6-4C76-80BC-23112F3772B1}"/>
                </a:ext>
              </a:extLst>
            </p:cNvPr>
            <p:cNvSpPr txBox="1"/>
            <p:nvPr/>
          </p:nvSpPr>
          <p:spPr>
            <a:xfrm>
              <a:off x="7614854" y="2280205"/>
              <a:ext cx="268017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id-ID" sz="2400" b="1" dirty="0">
                  <a:solidFill>
                    <a:srgbClr val="F3BA26"/>
                  </a:solidFill>
                  <a:latin typeface="Segoe UI" pitchFamily="34" charset="0"/>
                  <a:cs typeface="Segoe UI" pitchFamily="34" charset="0"/>
                </a:rPr>
                <a:t>TERUTANG</a:t>
              </a:r>
              <a:endParaRPr lang="en-ID" sz="2400" b="1" dirty="0">
                <a:solidFill>
                  <a:srgbClr val="F3BA26"/>
                </a:solidFill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884297" y="2626676"/>
              <a:ext cx="20282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600">
                  <a:latin typeface="Segoe UI Semibold" panose="020B0702040204020203" pitchFamily="34" charset="0"/>
                  <a:ea typeface="Verdana" panose="020B0604030504040204" pitchFamily="34" charset="0"/>
                  <a:cs typeface="Segoe UI Semibold" panose="020B0702040204020203" pitchFamily="34" charset="0"/>
                </a:defRPr>
              </a:lvl1pPr>
            </a:lstStyle>
            <a:p>
              <a:r>
                <a:rPr lang="id-ID" sz="2400" b="1" dirty="0">
                  <a:solidFill>
                    <a:srgbClr val="F3BA26"/>
                  </a:solidFill>
                  <a:latin typeface="Segoe UI" pitchFamily="34" charset="0"/>
                  <a:ea typeface="+mn-ea"/>
                  <a:cs typeface="Segoe UI" pitchFamily="34" charset="0"/>
                </a:rPr>
                <a:t>PPN</a:t>
              </a:r>
            </a:p>
          </p:txBody>
        </p:sp>
      </p:grpSp>
      <p:cxnSp>
        <p:nvCxnSpPr>
          <p:cNvPr id="36" name="Elbow Connector 35"/>
          <p:cNvCxnSpPr>
            <a:stCxn id="22" idx="2"/>
          </p:cNvCxnSpPr>
          <p:nvPr/>
        </p:nvCxnSpPr>
        <p:spPr>
          <a:xfrm rot="5400000">
            <a:off x="4908058" y="2964580"/>
            <a:ext cx="1205902" cy="339149"/>
          </a:xfrm>
          <a:prstGeom prst="bentConnector3">
            <a:avLst>
              <a:gd name="adj1" fmla="val 50000"/>
            </a:avLst>
          </a:prstGeom>
          <a:ln w="38100">
            <a:solidFill>
              <a:srgbClr val="3A4168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Elbow Connector 55"/>
          <p:cNvCxnSpPr/>
          <p:nvPr/>
        </p:nvCxnSpPr>
        <p:spPr>
          <a:xfrm rot="16200000" flipH="1">
            <a:off x="8607048" y="2983323"/>
            <a:ext cx="405254" cy="11516"/>
          </a:xfrm>
          <a:prstGeom prst="bentConnector3">
            <a:avLst>
              <a:gd name="adj1" fmla="val 50000"/>
            </a:avLst>
          </a:prstGeom>
          <a:ln w="38100">
            <a:solidFill>
              <a:srgbClr val="3A4168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Google Shape;1774;p86"/>
          <p:cNvSpPr txBox="1"/>
          <p:nvPr/>
        </p:nvSpPr>
        <p:spPr>
          <a:xfrm>
            <a:off x="6152626" y="3344627"/>
            <a:ext cx="5440495" cy="1531884"/>
          </a:xfrm>
          <a:prstGeom prst="rect">
            <a:avLst/>
          </a:prstGeom>
          <a:noFill/>
          <a:ln w="38100">
            <a:solidFill>
              <a:srgbClr val="3A4168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id-ID" sz="15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Kriteria bangunan: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id-ID" sz="15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konstruksi utamanya terdiri dari </a:t>
            </a:r>
            <a:r>
              <a:rPr lang="id-ID" sz="1500" dirty="0">
                <a:solidFill>
                  <a:srgbClr val="FF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kayu, beton, pasangan batu bata atau bahan sejenis, dan/atau baja</a:t>
            </a:r>
            <a:r>
              <a:rPr lang="id-ID" sz="15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;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id-ID" sz="15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diperuntukkan bagi </a:t>
            </a:r>
            <a:r>
              <a:rPr lang="id-ID" sz="1500" dirty="0">
                <a:solidFill>
                  <a:srgbClr val="FF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tempat tinggal </a:t>
            </a:r>
            <a:r>
              <a:rPr lang="id-ID" sz="15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atau </a:t>
            </a:r>
            <a:r>
              <a:rPr lang="id-ID" sz="1500" dirty="0">
                <a:solidFill>
                  <a:srgbClr val="FF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tempat kegiatan usaha</a:t>
            </a:r>
            <a:r>
              <a:rPr lang="id-ID" sz="15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; dan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id-ID" sz="15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luas keseluruhan paling sedikit </a:t>
            </a:r>
            <a:r>
              <a:rPr lang="id-ID" sz="1500" dirty="0">
                <a:solidFill>
                  <a:srgbClr val="FF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200m</a:t>
            </a:r>
            <a:r>
              <a:rPr lang="id-ID" sz="1500" baseline="30000" dirty="0">
                <a:solidFill>
                  <a:srgbClr val="FF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</a:t>
            </a:r>
            <a:r>
              <a:rPr lang="id-ID" sz="15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.</a:t>
            </a:r>
          </a:p>
        </p:txBody>
      </p:sp>
      <p:pic>
        <p:nvPicPr>
          <p:cNvPr id="97" name="Google Shape;1323;p72"/>
          <p:cNvPicPr preferRelativeResize="0"/>
          <p:nvPr/>
        </p:nvPicPr>
        <p:blipFill rotWithShape="1">
          <a:blip r:embed="rId5" cstate="print">
            <a:alphaModFix/>
          </a:blip>
          <a:srcRect/>
          <a:stretch/>
        </p:blipFill>
        <p:spPr>
          <a:xfrm>
            <a:off x="335219" y="2575567"/>
            <a:ext cx="457794" cy="477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1323;p72"/>
          <p:cNvPicPr preferRelativeResize="0"/>
          <p:nvPr/>
        </p:nvPicPr>
        <p:blipFill rotWithShape="1">
          <a:blip r:embed="rId5" cstate="print">
            <a:alphaModFix/>
          </a:blip>
          <a:srcRect/>
          <a:stretch/>
        </p:blipFill>
        <p:spPr>
          <a:xfrm>
            <a:off x="5869347" y="3004522"/>
            <a:ext cx="457794" cy="477287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1774;p86"/>
          <p:cNvSpPr txBox="1"/>
          <p:nvPr/>
        </p:nvSpPr>
        <p:spPr>
          <a:xfrm>
            <a:off x="1108281" y="4142585"/>
            <a:ext cx="4743812" cy="105680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3A4168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/>
            <a:r>
              <a:rPr lang="id-ID" sz="15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termasuk kegiatan membangun bangunan </a:t>
            </a:r>
            <a:r>
              <a:rPr lang="id-ID" sz="1500" dirty="0">
                <a:solidFill>
                  <a:srgbClr val="FF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oleh pihak lain</a:t>
            </a:r>
            <a:r>
              <a:rPr lang="id-ID" sz="15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bagi orang pribadi atau badan namun </a:t>
            </a:r>
            <a:r>
              <a:rPr lang="id-ID" sz="1500" dirty="0">
                <a:solidFill>
                  <a:srgbClr val="FF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Pajak Pertambahan Nilai </a:t>
            </a:r>
            <a:r>
              <a:rPr lang="id-ID" sz="15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atas kegiatan tersebut </a:t>
            </a:r>
            <a:r>
              <a:rPr lang="id-ID" sz="1500" dirty="0">
                <a:solidFill>
                  <a:srgbClr val="FF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tidak dipungut oleh pihak lain</a:t>
            </a:r>
            <a:r>
              <a:rPr lang="id-ID" sz="15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.</a:t>
            </a:r>
            <a:endParaRPr lang="id-ID" sz="1500" dirty="0">
              <a:solidFill>
                <a:srgbClr val="141F4A"/>
              </a:solidFill>
              <a:latin typeface="Segoe UI Semibold" panose="020B0702040204020203" pitchFamily="34" charset="0"/>
              <a:ea typeface="Calibri"/>
              <a:cs typeface="Segoe UI Semibold" panose="020B0702040204020203" pitchFamily="34" charset="0"/>
              <a:sym typeface="Calibri"/>
            </a:endParaRPr>
          </a:p>
        </p:txBody>
      </p:sp>
      <p:cxnSp>
        <p:nvCxnSpPr>
          <p:cNvPr id="38" name="Elbow Connector 37"/>
          <p:cNvCxnSpPr/>
          <p:nvPr/>
        </p:nvCxnSpPr>
        <p:spPr>
          <a:xfrm rot="16200000" flipH="1">
            <a:off x="2068536" y="5286254"/>
            <a:ext cx="426443" cy="403667"/>
          </a:xfrm>
          <a:prstGeom prst="bentConnector3">
            <a:avLst>
              <a:gd name="adj1" fmla="val 102829"/>
            </a:avLst>
          </a:prstGeom>
          <a:ln w="38100">
            <a:solidFill>
              <a:srgbClr val="3A4168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16">
            <a:extLst>
              <a:ext uri="{FF2B5EF4-FFF2-40B4-BE49-F238E27FC236}">
                <a16:creationId xmlns:a16="http://schemas.microsoft.com/office/drawing/2014/main" id="{F8CF1EFC-349F-4129-B2FF-ADFBAD727A3D}"/>
              </a:ext>
            </a:extLst>
          </p:cNvPr>
          <p:cNvSpPr/>
          <p:nvPr/>
        </p:nvSpPr>
        <p:spPr>
          <a:xfrm>
            <a:off x="2571310" y="5455116"/>
            <a:ext cx="4068029" cy="1045769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id-ID" sz="1400" i="1" dirty="0">
                <a:solidFill>
                  <a:srgbClr val="FF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Dapat dikecualikan </a:t>
            </a:r>
            <a:r>
              <a:rPr lang="id-ID" sz="1400" i="1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dari kewajiban PPN atas KMS sepanjang </a:t>
            </a:r>
            <a:r>
              <a:rPr lang="id-ID" sz="1400" i="1" dirty="0">
                <a:solidFill>
                  <a:srgbClr val="FF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memberikan data/informasi </a:t>
            </a:r>
            <a:r>
              <a:rPr lang="id-ID" sz="1400" i="1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paling sedikit berupa </a:t>
            </a:r>
            <a:r>
              <a:rPr lang="id-ID" sz="1400" i="1" dirty="0">
                <a:solidFill>
                  <a:srgbClr val="FF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identitas</a:t>
            </a:r>
            <a:r>
              <a:rPr lang="id-ID" sz="1400" i="1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dan </a:t>
            </a:r>
            <a:r>
              <a:rPr lang="id-ID" sz="1400" i="1" dirty="0">
                <a:solidFill>
                  <a:srgbClr val="FF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alamat</a:t>
            </a:r>
            <a:r>
              <a:rPr lang="id-ID" sz="1400" i="1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id-ID" sz="1400" i="1" dirty="0">
                <a:solidFill>
                  <a:srgbClr val="FF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pihak lain </a:t>
            </a:r>
            <a:r>
              <a:rPr lang="id-ID" sz="1400" i="1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yang membangun bangunan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287" y="5349064"/>
            <a:ext cx="278045" cy="278045"/>
          </a:xfrm>
          <a:prstGeom prst="rect">
            <a:avLst/>
          </a:prstGeom>
        </p:spPr>
      </p:pic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C59D2BDA-41C8-4DA7-86BB-6781DAED0A84}"/>
              </a:ext>
            </a:extLst>
          </p:cNvPr>
          <p:cNvSpPr/>
          <p:nvPr/>
        </p:nvSpPr>
        <p:spPr>
          <a:xfrm>
            <a:off x="11599272" y="568448"/>
            <a:ext cx="952555" cy="561601"/>
          </a:xfrm>
          <a:prstGeom prst="round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B815F52-3A55-4E5E-A5A0-0A9BB2D46EEA}"/>
              </a:ext>
            </a:extLst>
          </p:cNvPr>
          <p:cNvSpPr txBox="1"/>
          <p:nvPr/>
        </p:nvSpPr>
        <p:spPr>
          <a:xfrm>
            <a:off x="11599272" y="662336"/>
            <a:ext cx="59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FA600A7-2140-4082-BC3C-1F1DF26E3B2B}" type="slidenum">
              <a:rPr lang="en-US" b="1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</a:t>
            </a:fld>
            <a:endParaRPr lang="en-ID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996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Body">
            <a:extLst>
              <a:ext uri="{FF2B5EF4-FFF2-40B4-BE49-F238E27FC236}">
                <a16:creationId xmlns:a16="http://schemas.microsoft.com/office/drawing/2014/main" id="{A134DC10-7922-40D1-AA0D-2AC353795027}"/>
              </a:ext>
            </a:extLst>
          </p:cNvPr>
          <p:cNvSpPr txBox="1">
            <a:spLocks/>
          </p:cNvSpPr>
          <p:nvPr/>
        </p:nvSpPr>
        <p:spPr>
          <a:xfrm>
            <a:off x="356614" y="59203"/>
            <a:ext cx="10976109" cy="4800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Autofit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1234439" marR="0" indent="-320039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id-ID" b="1" dirty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RUANG LINGKUP PPN KMS (2)</a:t>
            </a:r>
            <a:endParaRPr kumimoji="0" lang="en-US" b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1E11AB2-FDBE-4CC1-9E9B-C14DB62050A5}"/>
              </a:ext>
            </a:extLst>
          </p:cNvPr>
          <p:cNvSpPr/>
          <p:nvPr/>
        </p:nvSpPr>
        <p:spPr>
          <a:xfrm>
            <a:off x="-3364" y="-5761"/>
            <a:ext cx="176644" cy="582930"/>
          </a:xfrm>
          <a:prstGeom prst="rect">
            <a:avLst/>
          </a:prstGeom>
          <a:solidFill>
            <a:srgbClr val="FEC9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E759101F-492F-4C87-9098-C5735C5899A6}"/>
              </a:ext>
            </a:extLst>
          </p:cNvPr>
          <p:cNvCxnSpPr>
            <a:cxnSpLocks/>
          </p:cNvCxnSpPr>
          <p:nvPr/>
        </p:nvCxnSpPr>
        <p:spPr>
          <a:xfrm>
            <a:off x="356614" y="581128"/>
            <a:ext cx="10420791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2213287" y="5806831"/>
            <a:ext cx="7537904" cy="338554"/>
          </a:xfrm>
          <a:prstGeom prst="rect">
            <a:avLst/>
          </a:prstGeom>
          <a:solidFill>
            <a:srgbClr val="3A4168"/>
          </a:solidFill>
        </p:spPr>
        <p:txBody>
          <a:bodyPr wrap="square">
            <a:spAutoFit/>
          </a:bodyPr>
          <a:lstStyle/>
          <a:p>
            <a:pPr algn="just"/>
            <a:r>
              <a:rPr lang="id-ID" sz="1600" b="1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Saat terutang : mulai dibangunnya bangunan sampai dengan bangunan selesai</a:t>
            </a:r>
          </a:p>
        </p:txBody>
      </p:sp>
      <p:sp>
        <p:nvSpPr>
          <p:cNvPr id="66" name="Rectangle 65"/>
          <p:cNvSpPr/>
          <p:nvPr/>
        </p:nvSpPr>
        <p:spPr>
          <a:xfrm>
            <a:off x="3438133" y="6227310"/>
            <a:ext cx="4941815" cy="338554"/>
          </a:xfrm>
          <a:prstGeom prst="rect">
            <a:avLst/>
          </a:prstGeom>
          <a:solidFill>
            <a:srgbClr val="3A4168"/>
          </a:solidFill>
        </p:spPr>
        <p:txBody>
          <a:bodyPr wrap="square">
            <a:spAutoFit/>
          </a:bodyPr>
          <a:lstStyle/>
          <a:p>
            <a:pPr algn="just"/>
            <a:r>
              <a:rPr lang="id-ID" sz="1600" b="1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Tempat terutang : tempat bangunan didirikan</a:t>
            </a:r>
          </a:p>
        </p:txBody>
      </p:sp>
      <p:cxnSp>
        <p:nvCxnSpPr>
          <p:cNvPr id="40" name="Straight Arrow Connector 39"/>
          <p:cNvCxnSpPr/>
          <p:nvPr/>
        </p:nvCxnSpPr>
        <p:spPr>
          <a:xfrm flipV="1">
            <a:off x="2998453" y="1871470"/>
            <a:ext cx="2708968" cy="10292"/>
          </a:xfrm>
          <a:prstGeom prst="straightConnector1">
            <a:avLst/>
          </a:prstGeom>
          <a:ln w="38100">
            <a:solidFill>
              <a:srgbClr val="3A4168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40"/>
          <p:cNvGrpSpPr/>
          <p:nvPr/>
        </p:nvGrpSpPr>
        <p:grpSpPr>
          <a:xfrm>
            <a:off x="5872607" y="1341718"/>
            <a:ext cx="952266" cy="1049288"/>
            <a:chOff x="8089097" y="967464"/>
            <a:chExt cx="1191105" cy="1309230"/>
          </a:xfrm>
        </p:grpSpPr>
        <p:pic>
          <p:nvPicPr>
            <p:cNvPr id="42" name="Picture 41" descr="A close up of a logo&#10;&#10;Description automatically generated">
              <a:extLst>
                <a:ext uri="{FF2B5EF4-FFF2-40B4-BE49-F238E27FC236}">
                  <a16:creationId xmlns:a16="http://schemas.microsoft.com/office/drawing/2014/main" id="{B5A5F530-69A4-4E6E-9D54-BE682DFA10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7317" y="967464"/>
              <a:ext cx="1014666" cy="1014666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5357A63-5C8A-4C82-82FD-C9953F0252B5}"/>
                </a:ext>
              </a:extLst>
            </p:cNvPr>
            <p:cNvSpPr txBox="1"/>
            <p:nvPr/>
          </p:nvSpPr>
          <p:spPr>
            <a:xfrm>
              <a:off x="8089097" y="1931073"/>
              <a:ext cx="1191105" cy="3456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200" dirty="0">
                  <a:latin typeface="Segoe UI Semibold" panose="020B0702040204020203" pitchFamily="34" charset="0"/>
                  <a:ea typeface="Verdana" panose="020B0604030504040204" pitchFamily="34" charset="0"/>
                  <a:cs typeface="Segoe UI Semibold" panose="020B0702040204020203" pitchFamily="34" charset="0"/>
                </a:rPr>
                <a:t>Bangunan</a:t>
              </a:r>
            </a:p>
          </p:txBody>
        </p:sp>
      </p:grpSp>
      <p:cxnSp>
        <p:nvCxnSpPr>
          <p:cNvPr id="44" name="Straight Arrow Connector 43"/>
          <p:cNvCxnSpPr/>
          <p:nvPr/>
        </p:nvCxnSpPr>
        <p:spPr>
          <a:xfrm flipV="1">
            <a:off x="2998453" y="2943316"/>
            <a:ext cx="1648404" cy="4980"/>
          </a:xfrm>
          <a:prstGeom prst="straightConnector1">
            <a:avLst/>
          </a:prstGeom>
          <a:ln w="38100">
            <a:solidFill>
              <a:srgbClr val="3A4168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5872100" y="2929432"/>
            <a:ext cx="1648404" cy="4980"/>
          </a:xfrm>
          <a:prstGeom prst="straightConnector1">
            <a:avLst/>
          </a:prstGeom>
          <a:ln w="38100">
            <a:solidFill>
              <a:srgbClr val="3A4168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16">
            <a:extLst>
              <a:ext uri="{FF2B5EF4-FFF2-40B4-BE49-F238E27FC236}">
                <a16:creationId xmlns:a16="http://schemas.microsoft.com/office/drawing/2014/main" id="{F8CF1EFC-349F-4129-B2FF-ADFBAD727A3D}"/>
              </a:ext>
            </a:extLst>
          </p:cNvPr>
          <p:cNvSpPr/>
          <p:nvPr/>
        </p:nvSpPr>
        <p:spPr>
          <a:xfrm>
            <a:off x="3030479" y="1823484"/>
            <a:ext cx="2614947" cy="545595"/>
          </a:xfrm>
          <a:prstGeom prst="roundRect">
            <a:avLst/>
          </a:prstGeom>
          <a:noFill/>
          <a:ln w="190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id-ID" sz="16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Pembangunan sekaligus</a:t>
            </a:r>
          </a:p>
        </p:txBody>
      </p:sp>
      <p:cxnSp>
        <p:nvCxnSpPr>
          <p:cNvPr id="54" name="Straight Arrow Connector 53"/>
          <p:cNvCxnSpPr/>
          <p:nvPr/>
        </p:nvCxnSpPr>
        <p:spPr>
          <a:xfrm flipV="1">
            <a:off x="8511866" y="2909859"/>
            <a:ext cx="1648404" cy="4980"/>
          </a:xfrm>
          <a:prstGeom prst="straightConnector1">
            <a:avLst/>
          </a:prstGeom>
          <a:ln w="38100">
            <a:solidFill>
              <a:srgbClr val="3A4168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oup 54"/>
          <p:cNvGrpSpPr/>
          <p:nvPr/>
        </p:nvGrpSpPr>
        <p:grpSpPr>
          <a:xfrm>
            <a:off x="10235012" y="2383559"/>
            <a:ext cx="952266" cy="1049288"/>
            <a:chOff x="8089097" y="967464"/>
            <a:chExt cx="1191105" cy="1309230"/>
          </a:xfrm>
        </p:grpSpPr>
        <p:pic>
          <p:nvPicPr>
            <p:cNvPr id="57" name="Picture 56" descr="A close up of a logo&#10;&#10;Description automatically generated">
              <a:extLst>
                <a:ext uri="{FF2B5EF4-FFF2-40B4-BE49-F238E27FC236}">
                  <a16:creationId xmlns:a16="http://schemas.microsoft.com/office/drawing/2014/main" id="{B5A5F530-69A4-4E6E-9D54-BE682DFA10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7317" y="967464"/>
              <a:ext cx="1014666" cy="1014666"/>
            </a:xfrm>
            <a:prstGeom prst="rect">
              <a:avLst/>
            </a:prstGeom>
          </p:spPr>
        </p:pic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35357A63-5C8A-4C82-82FD-C9953F0252B5}"/>
                </a:ext>
              </a:extLst>
            </p:cNvPr>
            <p:cNvSpPr txBox="1"/>
            <p:nvPr/>
          </p:nvSpPr>
          <p:spPr>
            <a:xfrm>
              <a:off x="8089097" y="1931073"/>
              <a:ext cx="1191105" cy="3456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200" dirty="0">
                  <a:latin typeface="Segoe UI Semibold" panose="020B0702040204020203" pitchFamily="34" charset="0"/>
                  <a:ea typeface="Verdana" panose="020B0604030504040204" pitchFamily="34" charset="0"/>
                  <a:cs typeface="Segoe UI Semibold" panose="020B0702040204020203" pitchFamily="34" charset="0"/>
                </a:rPr>
                <a:t>Bangunan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3003975" y="3365358"/>
            <a:ext cx="7997700" cy="259110"/>
            <a:chOff x="3056983" y="3193083"/>
            <a:chExt cx="7997700" cy="259110"/>
          </a:xfrm>
        </p:grpSpPr>
        <p:cxnSp>
          <p:nvCxnSpPr>
            <p:cNvPr id="59" name="Straight Connector 58"/>
            <p:cNvCxnSpPr/>
            <p:nvPr/>
          </p:nvCxnSpPr>
          <p:spPr>
            <a:xfrm flipV="1">
              <a:off x="3064713" y="3326296"/>
              <a:ext cx="7974348" cy="178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3056983" y="3193083"/>
              <a:ext cx="0" cy="25248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11054683" y="3199711"/>
              <a:ext cx="0" cy="25248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Rectangle 16">
            <a:extLst>
              <a:ext uri="{FF2B5EF4-FFF2-40B4-BE49-F238E27FC236}">
                <a16:creationId xmlns:a16="http://schemas.microsoft.com/office/drawing/2014/main" id="{F8CF1EFC-349F-4129-B2FF-ADFBAD727A3D}"/>
              </a:ext>
            </a:extLst>
          </p:cNvPr>
          <p:cNvSpPr/>
          <p:nvPr/>
        </p:nvSpPr>
        <p:spPr>
          <a:xfrm>
            <a:off x="4697925" y="3437595"/>
            <a:ext cx="4591848" cy="387002"/>
          </a:xfrm>
          <a:prstGeom prst="roundRect">
            <a:avLst/>
          </a:prstGeom>
          <a:noFill/>
          <a:ln w="190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id-ID" sz="16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Pembangunan bertahap (satu kesatuan KMS)</a:t>
            </a:r>
          </a:p>
        </p:txBody>
      </p:sp>
      <p:sp>
        <p:nvSpPr>
          <p:cNvPr id="69" name="Rectangle 16">
            <a:extLst>
              <a:ext uri="{FF2B5EF4-FFF2-40B4-BE49-F238E27FC236}">
                <a16:creationId xmlns:a16="http://schemas.microsoft.com/office/drawing/2014/main" id="{F8CF1EFC-349F-4129-B2FF-ADFBAD727A3D}"/>
              </a:ext>
            </a:extLst>
          </p:cNvPr>
          <p:cNvSpPr/>
          <p:nvPr/>
        </p:nvSpPr>
        <p:spPr>
          <a:xfrm>
            <a:off x="2515181" y="2587597"/>
            <a:ext cx="2614947" cy="545595"/>
          </a:xfrm>
          <a:prstGeom prst="roundRect">
            <a:avLst/>
          </a:prstGeom>
          <a:noFill/>
          <a:ln w="190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id-ID" sz="1600" i="1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71" name="Rectangle 16">
            <a:extLst>
              <a:ext uri="{FF2B5EF4-FFF2-40B4-BE49-F238E27FC236}">
                <a16:creationId xmlns:a16="http://schemas.microsoft.com/office/drawing/2014/main" id="{F8CF1EFC-349F-4129-B2FF-ADFBAD727A3D}"/>
              </a:ext>
            </a:extLst>
          </p:cNvPr>
          <p:cNvSpPr/>
          <p:nvPr/>
        </p:nvSpPr>
        <p:spPr>
          <a:xfrm>
            <a:off x="5318011" y="2594225"/>
            <a:ext cx="2614947" cy="545595"/>
          </a:xfrm>
          <a:prstGeom prst="roundRect">
            <a:avLst/>
          </a:prstGeom>
          <a:noFill/>
          <a:ln w="190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id-ID" sz="1600" i="1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 tahun</a:t>
            </a:r>
          </a:p>
        </p:txBody>
      </p:sp>
      <p:sp>
        <p:nvSpPr>
          <p:cNvPr id="73" name="Rectangle 16">
            <a:extLst>
              <a:ext uri="{FF2B5EF4-FFF2-40B4-BE49-F238E27FC236}">
                <a16:creationId xmlns:a16="http://schemas.microsoft.com/office/drawing/2014/main" id="{F8CF1EFC-349F-4129-B2FF-ADFBAD727A3D}"/>
              </a:ext>
            </a:extLst>
          </p:cNvPr>
          <p:cNvSpPr/>
          <p:nvPr/>
        </p:nvSpPr>
        <p:spPr>
          <a:xfrm>
            <a:off x="8015097" y="2587815"/>
            <a:ext cx="2614947" cy="545595"/>
          </a:xfrm>
          <a:prstGeom prst="roundRect">
            <a:avLst/>
          </a:prstGeom>
          <a:noFill/>
          <a:ln w="190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id-ID" sz="1600" i="1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 tahun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3568" y1="30144" x2="43568" y2="30144"/>
                        <a14:foregroundMark x1="58091" y1="33014" x2="58091" y2="33014"/>
                        <a14:foregroundMark x1="50622" y1="42105" x2="50622" y2="42105"/>
                        <a14:foregroundMark x1="34440" y1="40670" x2="34440" y2="40670"/>
                        <a14:foregroundMark x1="39419" y1="26316" x2="39419" y2="26316"/>
                        <a14:foregroundMark x1="60996" y1="27751" x2="60996" y2="27751"/>
                        <a14:foregroundMark x1="37344" y1="35407" x2="37344" y2="35407"/>
                        <a14:foregroundMark x1="26971" y1="49282" x2="26971" y2="49282"/>
                        <a14:foregroundMark x1="38589" y1="51675" x2="38589" y2="51675"/>
                        <a14:foregroundMark x1="33195" y1="67464" x2="33195" y2="67464"/>
                        <a14:foregroundMark x1="54772" y1="67943" x2="54772" y2="67943"/>
                        <a14:foregroundMark x1="63900" y1="67943" x2="63900" y2="67943"/>
                        <a14:foregroundMark x1="57676" y1="55502" x2="57676" y2="55502"/>
                        <a14:foregroundMark x1="78838" y1="57416" x2="78838" y2="574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338" y="2329051"/>
            <a:ext cx="1327972" cy="1151644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3568" y1="30144" x2="43568" y2="30144"/>
                        <a14:foregroundMark x1="58091" y1="33014" x2="58091" y2="33014"/>
                        <a14:foregroundMark x1="50622" y1="42105" x2="50622" y2="42105"/>
                        <a14:foregroundMark x1="34440" y1="40670" x2="34440" y2="40670"/>
                        <a14:foregroundMark x1="39419" y1="26316" x2="39419" y2="26316"/>
                        <a14:foregroundMark x1="60996" y1="27751" x2="60996" y2="27751"/>
                        <a14:foregroundMark x1="37344" y1="35407" x2="37344" y2="35407"/>
                        <a14:foregroundMark x1="26971" y1="49282" x2="26971" y2="49282"/>
                        <a14:foregroundMark x1="38589" y1="51675" x2="38589" y2="51675"/>
                        <a14:foregroundMark x1="33195" y1="67464" x2="33195" y2="67464"/>
                        <a14:foregroundMark x1="54772" y1="67943" x2="54772" y2="67943"/>
                        <a14:foregroundMark x1="63900" y1="67943" x2="63900" y2="67943"/>
                        <a14:foregroundMark x1="57676" y1="55502" x2="57676" y2="55502"/>
                        <a14:foregroundMark x1="78838" y1="57416" x2="78838" y2="574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659" y="2320639"/>
            <a:ext cx="1327972" cy="1151644"/>
          </a:xfrm>
          <a:prstGeom prst="rect">
            <a:avLst/>
          </a:prstGeom>
        </p:spPr>
      </p:pic>
      <p:sp>
        <p:nvSpPr>
          <p:cNvPr id="78" name="TextBox 77">
            <a:extLst>
              <a:ext uri="{FF2B5EF4-FFF2-40B4-BE49-F238E27FC236}">
                <a16:creationId xmlns:a16="http://schemas.microsoft.com/office/drawing/2014/main" id="{35357A63-5C8A-4C82-82FD-C9953F0252B5}"/>
              </a:ext>
            </a:extLst>
          </p:cNvPr>
          <p:cNvSpPr txBox="1"/>
          <p:nvPr/>
        </p:nvSpPr>
        <p:spPr>
          <a:xfrm>
            <a:off x="4781734" y="3122719"/>
            <a:ext cx="9522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200" dirty="0">
                <a:latin typeface="Segoe UI Semibold" panose="020B0702040204020203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  <a:t>Tahap 1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35357A63-5C8A-4C82-82FD-C9953F0252B5}"/>
              </a:ext>
            </a:extLst>
          </p:cNvPr>
          <p:cNvSpPr txBox="1"/>
          <p:nvPr/>
        </p:nvSpPr>
        <p:spPr>
          <a:xfrm>
            <a:off x="7558066" y="3089589"/>
            <a:ext cx="9522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200" dirty="0">
                <a:latin typeface="Segoe UI Semibold" panose="020B0702040204020203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  <a:t>Tahap 2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32054" y="701466"/>
            <a:ext cx="3278555" cy="369332"/>
          </a:xfrm>
          <a:prstGeom prst="rect">
            <a:avLst/>
          </a:prstGeom>
          <a:solidFill>
            <a:srgbClr val="3A4168"/>
          </a:solidFill>
        </p:spPr>
        <p:txBody>
          <a:bodyPr wrap="square" rtlCol="0">
            <a:spAutoFit/>
          </a:bodyPr>
          <a:lstStyle/>
          <a:p>
            <a:r>
              <a:rPr lang="id-ID" b="1" dirty="0">
                <a:solidFill>
                  <a:srgbClr val="FFC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KMS Sekaligus dan Bertahap</a:t>
            </a:r>
          </a:p>
        </p:txBody>
      </p:sp>
      <p:grpSp>
        <p:nvGrpSpPr>
          <p:cNvPr id="82" name="Group 81"/>
          <p:cNvGrpSpPr/>
          <p:nvPr/>
        </p:nvGrpSpPr>
        <p:grpSpPr>
          <a:xfrm>
            <a:off x="1149557" y="4254204"/>
            <a:ext cx="1546974" cy="1356251"/>
            <a:chOff x="658158" y="1982097"/>
            <a:chExt cx="1785831" cy="1499626"/>
          </a:xfrm>
        </p:grpSpPr>
        <p:pic>
          <p:nvPicPr>
            <p:cNvPr id="83" name="Picture 8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4324" y="1982097"/>
              <a:ext cx="1139665" cy="1139665"/>
            </a:xfrm>
            <a:prstGeom prst="rect">
              <a:avLst/>
            </a:prstGeom>
          </p:spPr>
        </p:pic>
        <p:pic>
          <p:nvPicPr>
            <p:cNvPr id="84" name="Picture 8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158" y="2359808"/>
              <a:ext cx="772828" cy="772828"/>
            </a:xfrm>
            <a:prstGeom prst="rect">
              <a:avLst/>
            </a:prstGeom>
          </p:spPr>
        </p:pic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35357A63-5C8A-4C82-82FD-C9953F0252B5}"/>
                </a:ext>
              </a:extLst>
            </p:cNvPr>
            <p:cNvSpPr txBox="1"/>
            <p:nvPr/>
          </p:nvSpPr>
          <p:spPr>
            <a:xfrm>
              <a:off x="680241" y="3132636"/>
              <a:ext cx="728663" cy="3490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60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OP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35357A63-5C8A-4C82-82FD-C9953F0252B5}"/>
                </a:ext>
              </a:extLst>
            </p:cNvPr>
            <p:cNvSpPr txBox="1"/>
            <p:nvPr/>
          </p:nvSpPr>
          <p:spPr>
            <a:xfrm>
              <a:off x="1343659" y="3121763"/>
              <a:ext cx="93416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600" dirty="0">
                  <a:latin typeface="Segoe UI Semibold" panose="020B0702040204020203" pitchFamily="34" charset="0"/>
                  <a:ea typeface="Verdana" panose="020B0604030504040204" pitchFamily="34" charset="0"/>
                  <a:cs typeface="Segoe UI Semibold" panose="020B0702040204020203" pitchFamily="34" charset="0"/>
                </a:rPr>
                <a:t>Badan</a:t>
              </a:r>
            </a:p>
          </p:txBody>
        </p:sp>
      </p:grpSp>
      <p:cxnSp>
        <p:nvCxnSpPr>
          <p:cNvPr id="113" name="Straight Arrow Connector 112"/>
          <p:cNvCxnSpPr/>
          <p:nvPr/>
        </p:nvCxnSpPr>
        <p:spPr>
          <a:xfrm flipV="1">
            <a:off x="2993184" y="4598877"/>
            <a:ext cx="1648404" cy="4980"/>
          </a:xfrm>
          <a:prstGeom prst="straightConnector1">
            <a:avLst/>
          </a:prstGeom>
          <a:ln w="38100">
            <a:solidFill>
              <a:srgbClr val="3A4168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/>
          <p:nvPr/>
        </p:nvCxnSpPr>
        <p:spPr>
          <a:xfrm flipV="1">
            <a:off x="5866831" y="4584993"/>
            <a:ext cx="1648404" cy="4980"/>
          </a:xfrm>
          <a:prstGeom prst="straightConnector1">
            <a:avLst/>
          </a:prstGeom>
          <a:ln w="38100">
            <a:solidFill>
              <a:srgbClr val="3A4168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 flipV="1">
            <a:off x="8506597" y="4565420"/>
            <a:ext cx="1648404" cy="4980"/>
          </a:xfrm>
          <a:prstGeom prst="straightConnector1">
            <a:avLst/>
          </a:prstGeom>
          <a:ln w="38100">
            <a:solidFill>
              <a:srgbClr val="3A4168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6" name="Group 115"/>
          <p:cNvGrpSpPr/>
          <p:nvPr/>
        </p:nvGrpSpPr>
        <p:grpSpPr>
          <a:xfrm>
            <a:off x="10229743" y="4039120"/>
            <a:ext cx="952266" cy="1049288"/>
            <a:chOff x="8089097" y="967464"/>
            <a:chExt cx="1191105" cy="1309230"/>
          </a:xfrm>
        </p:grpSpPr>
        <p:pic>
          <p:nvPicPr>
            <p:cNvPr id="117" name="Picture 116" descr="A close up of a logo&#10;&#10;Description automatically generated">
              <a:extLst>
                <a:ext uri="{FF2B5EF4-FFF2-40B4-BE49-F238E27FC236}">
                  <a16:creationId xmlns:a16="http://schemas.microsoft.com/office/drawing/2014/main" id="{B5A5F530-69A4-4E6E-9D54-BE682DFA10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7317" y="967464"/>
              <a:ext cx="1014666" cy="1014666"/>
            </a:xfrm>
            <a:prstGeom prst="rect">
              <a:avLst/>
            </a:prstGeom>
          </p:spPr>
        </p:pic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35357A63-5C8A-4C82-82FD-C9953F0252B5}"/>
                </a:ext>
              </a:extLst>
            </p:cNvPr>
            <p:cNvSpPr txBox="1"/>
            <p:nvPr/>
          </p:nvSpPr>
          <p:spPr>
            <a:xfrm>
              <a:off x="8089097" y="1931073"/>
              <a:ext cx="1191105" cy="3456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200" dirty="0">
                  <a:latin typeface="Segoe UI Semibold" panose="020B0702040204020203" pitchFamily="34" charset="0"/>
                  <a:ea typeface="Verdana" panose="020B0604030504040204" pitchFamily="34" charset="0"/>
                  <a:cs typeface="Segoe UI Semibold" panose="020B0702040204020203" pitchFamily="34" charset="0"/>
                </a:rPr>
                <a:t>Bangunan</a:t>
              </a: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2998707" y="5020918"/>
            <a:ext cx="5376667" cy="290088"/>
            <a:chOff x="3056983" y="3193083"/>
            <a:chExt cx="7997700" cy="259110"/>
          </a:xfrm>
        </p:grpSpPr>
        <p:cxnSp>
          <p:nvCxnSpPr>
            <p:cNvPr id="120" name="Straight Connector 119"/>
            <p:cNvCxnSpPr/>
            <p:nvPr/>
          </p:nvCxnSpPr>
          <p:spPr>
            <a:xfrm flipV="1">
              <a:off x="3064713" y="3326296"/>
              <a:ext cx="7974348" cy="178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>
              <a:off x="3056983" y="3193083"/>
              <a:ext cx="0" cy="25248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>
              <a:off x="11054683" y="3199711"/>
              <a:ext cx="0" cy="25248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4" name="Rectangle 16">
            <a:extLst>
              <a:ext uri="{FF2B5EF4-FFF2-40B4-BE49-F238E27FC236}">
                <a16:creationId xmlns:a16="http://schemas.microsoft.com/office/drawing/2014/main" id="{F8CF1EFC-349F-4129-B2FF-ADFBAD727A3D}"/>
              </a:ext>
            </a:extLst>
          </p:cNvPr>
          <p:cNvSpPr/>
          <p:nvPr/>
        </p:nvSpPr>
        <p:spPr>
          <a:xfrm>
            <a:off x="5312742" y="4249786"/>
            <a:ext cx="2614947" cy="545595"/>
          </a:xfrm>
          <a:prstGeom prst="roundRect">
            <a:avLst/>
          </a:prstGeom>
          <a:noFill/>
          <a:ln w="190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id-ID" sz="1600" i="1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 tahun</a:t>
            </a:r>
          </a:p>
        </p:txBody>
      </p:sp>
      <p:sp>
        <p:nvSpPr>
          <p:cNvPr id="125" name="Rectangle 16">
            <a:extLst>
              <a:ext uri="{FF2B5EF4-FFF2-40B4-BE49-F238E27FC236}">
                <a16:creationId xmlns:a16="http://schemas.microsoft.com/office/drawing/2014/main" id="{F8CF1EFC-349F-4129-B2FF-ADFBAD727A3D}"/>
              </a:ext>
            </a:extLst>
          </p:cNvPr>
          <p:cNvSpPr/>
          <p:nvPr/>
        </p:nvSpPr>
        <p:spPr>
          <a:xfrm>
            <a:off x="8009828" y="4243376"/>
            <a:ext cx="2614947" cy="545595"/>
          </a:xfrm>
          <a:prstGeom prst="roundRect">
            <a:avLst/>
          </a:prstGeom>
          <a:noFill/>
          <a:ln w="190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id-ID" sz="1600" i="1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 tahun 1 bulan</a:t>
            </a:r>
          </a:p>
        </p:txBody>
      </p:sp>
      <p:pic>
        <p:nvPicPr>
          <p:cNvPr id="126" name="Picture 12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3568" y1="30144" x2="43568" y2="30144"/>
                        <a14:foregroundMark x1="58091" y1="33014" x2="58091" y2="33014"/>
                        <a14:foregroundMark x1="50622" y1="42105" x2="50622" y2="42105"/>
                        <a14:foregroundMark x1="34440" y1="40670" x2="34440" y2="40670"/>
                        <a14:foregroundMark x1="39419" y1="26316" x2="39419" y2="26316"/>
                        <a14:foregroundMark x1="60996" y1="27751" x2="60996" y2="27751"/>
                        <a14:foregroundMark x1="37344" y1="35407" x2="37344" y2="35407"/>
                        <a14:foregroundMark x1="26971" y1="49282" x2="26971" y2="49282"/>
                        <a14:foregroundMark x1="38589" y1="51675" x2="38589" y2="51675"/>
                        <a14:foregroundMark x1="33195" y1="67464" x2="33195" y2="67464"/>
                        <a14:foregroundMark x1="54772" y1="67943" x2="54772" y2="67943"/>
                        <a14:foregroundMark x1="63900" y1="67943" x2="63900" y2="67943"/>
                        <a14:foregroundMark x1="57676" y1="55502" x2="57676" y2="55502"/>
                        <a14:foregroundMark x1="78838" y1="57416" x2="78838" y2="574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069" y="3984612"/>
            <a:ext cx="1327972" cy="1151644"/>
          </a:xfrm>
          <a:prstGeom prst="rect">
            <a:avLst/>
          </a:prstGeom>
        </p:spPr>
      </p:pic>
      <p:pic>
        <p:nvPicPr>
          <p:cNvPr id="127" name="Picture 12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3568" y1="30144" x2="43568" y2="30144"/>
                        <a14:foregroundMark x1="58091" y1="33014" x2="58091" y2="33014"/>
                        <a14:foregroundMark x1="50622" y1="42105" x2="50622" y2="42105"/>
                        <a14:foregroundMark x1="34440" y1="40670" x2="34440" y2="40670"/>
                        <a14:foregroundMark x1="39419" y1="26316" x2="39419" y2="26316"/>
                        <a14:foregroundMark x1="60996" y1="27751" x2="60996" y2="27751"/>
                        <a14:foregroundMark x1="37344" y1="35407" x2="37344" y2="35407"/>
                        <a14:foregroundMark x1="26971" y1="49282" x2="26971" y2="49282"/>
                        <a14:foregroundMark x1="38589" y1="51675" x2="38589" y2="51675"/>
                        <a14:foregroundMark x1="33195" y1="67464" x2="33195" y2="67464"/>
                        <a14:foregroundMark x1="54772" y1="67943" x2="54772" y2="67943"/>
                        <a14:foregroundMark x1="63900" y1="67943" x2="63900" y2="67943"/>
                        <a14:foregroundMark x1="57676" y1="55502" x2="57676" y2="55502"/>
                        <a14:foregroundMark x1="78838" y1="57416" x2="78838" y2="574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390" y="3976200"/>
            <a:ext cx="1327972" cy="1151644"/>
          </a:xfrm>
          <a:prstGeom prst="rect">
            <a:avLst/>
          </a:prstGeom>
        </p:spPr>
      </p:pic>
      <p:sp>
        <p:nvSpPr>
          <p:cNvPr id="128" name="TextBox 127">
            <a:extLst>
              <a:ext uri="{FF2B5EF4-FFF2-40B4-BE49-F238E27FC236}">
                <a16:creationId xmlns:a16="http://schemas.microsoft.com/office/drawing/2014/main" id="{35357A63-5C8A-4C82-82FD-C9953F0252B5}"/>
              </a:ext>
            </a:extLst>
          </p:cNvPr>
          <p:cNvSpPr txBox="1"/>
          <p:nvPr/>
        </p:nvSpPr>
        <p:spPr>
          <a:xfrm>
            <a:off x="4776465" y="4778280"/>
            <a:ext cx="9522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200" dirty="0">
                <a:latin typeface="Segoe UI Semibold" panose="020B0702040204020203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  <a:t>Tahap 1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35357A63-5C8A-4C82-82FD-C9953F0252B5}"/>
              </a:ext>
            </a:extLst>
          </p:cNvPr>
          <p:cNvSpPr txBox="1"/>
          <p:nvPr/>
        </p:nvSpPr>
        <p:spPr>
          <a:xfrm>
            <a:off x="7552797" y="4745150"/>
            <a:ext cx="9522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200" dirty="0">
                <a:latin typeface="Segoe UI Semibold" panose="020B0702040204020203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  <a:t>Tahap 2</a:t>
            </a:r>
          </a:p>
        </p:txBody>
      </p:sp>
      <p:sp>
        <p:nvSpPr>
          <p:cNvPr id="130" name="Rectangle 16">
            <a:extLst>
              <a:ext uri="{FF2B5EF4-FFF2-40B4-BE49-F238E27FC236}">
                <a16:creationId xmlns:a16="http://schemas.microsoft.com/office/drawing/2014/main" id="{F8CF1EFC-349F-4129-B2FF-ADFBAD727A3D}"/>
              </a:ext>
            </a:extLst>
          </p:cNvPr>
          <p:cNvSpPr/>
          <p:nvPr/>
        </p:nvSpPr>
        <p:spPr>
          <a:xfrm>
            <a:off x="3251510" y="5128119"/>
            <a:ext cx="4591848" cy="387002"/>
          </a:xfrm>
          <a:prstGeom prst="roundRect">
            <a:avLst/>
          </a:prstGeom>
          <a:noFill/>
          <a:ln w="190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id-ID" sz="16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Pembangunan bertahap (satu kesatuan KMS)</a:t>
            </a:r>
          </a:p>
        </p:txBody>
      </p:sp>
      <p:grpSp>
        <p:nvGrpSpPr>
          <p:cNvPr id="135" name="Group 134"/>
          <p:cNvGrpSpPr/>
          <p:nvPr/>
        </p:nvGrpSpPr>
        <p:grpSpPr>
          <a:xfrm>
            <a:off x="10142692" y="5042027"/>
            <a:ext cx="1039317" cy="244643"/>
            <a:chOff x="3056983" y="3193083"/>
            <a:chExt cx="7997700" cy="259110"/>
          </a:xfrm>
        </p:grpSpPr>
        <p:cxnSp>
          <p:nvCxnSpPr>
            <p:cNvPr id="136" name="Straight Connector 135"/>
            <p:cNvCxnSpPr/>
            <p:nvPr/>
          </p:nvCxnSpPr>
          <p:spPr>
            <a:xfrm flipV="1">
              <a:off x="3064713" y="3326296"/>
              <a:ext cx="7974348" cy="178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>
              <a:off x="3056983" y="3193083"/>
              <a:ext cx="0" cy="25248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>
              <a:off x="11054683" y="3199711"/>
              <a:ext cx="0" cy="25248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9" name="Rectangle 16">
            <a:extLst>
              <a:ext uri="{FF2B5EF4-FFF2-40B4-BE49-F238E27FC236}">
                <a16:creationId xmlns:a16="http://schemas.microsoft.com/office/drawing/2014/main" id="{F8CF1EFC-349F-4129-B2FF-ADFBAD727A3D}"/>
              </a:ext>
            </a:extLst>
          </p:cNvPr>
          <p:cNvSpPr/>
          <p:nvPr/>
        </p:nvSpPr>
        <p:spPr>
          <a:xfrm>
            <a:off x="9445515" y="5212092"/>
            <a:ext cx="2627215" cy="387002"/>
          </a:xfrm>
          <a:prstGeom prst="roundRect">
            <a:avLst/>
          </a:prstGeom>
          <a:noFill/>
          <a:ln w="190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id-ID" sz="14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Pembangunan bertahap </a:t>
            </a:r>
          </a:p>
          <a:p>
            <a:pPr algn="ctr"/>
            <a:r>
              <a:rPr lang="id-ID" sz="14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(satu kesatuan KMS terpisah)</a:t>
            </a:r>
          </a:p>
        </p:txBody>
      </p:sp>
      <p:grpSp>
        <p:nvGrpSpPr>
          <p:cNvPr id="140" name="Group 139"/>
          <p:cNvGrpSpPr/>
          <p:nvPr/>
        </p:nvGrpSpPr>
        <p:grpSpPr>
          <a:xfrm>
            <a:off x="1183341" y="2684240"/>
            <a:ext cx="1546974" cy="1356251"/>
            <a:chOff x="658158" y="1982097"/>
            <a:chExt cx="1785831" cy="1499626"/>
          </a:xfrm>
        </p:grpSpPr>
        <p:pic>
          <p:nvPicPr>
            <p:cNvPr id="141" name="Picture 14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4324" y="1982097"/>
              <a:ext cx="1139665" cy="1139665"/>
            </a:xfrm>
            <a:prstGeom prst="rect">
              <a:avLst/>
            </a:prstGeom>
          </p:spPr>
        </p:pic>
        <p:pic>
          <p:nvPicPr>
            <p:cNvPr id="142" name="Picture 14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158" y="2359808"/>
              <a:ext cx="772828" cy="772828"/>
            </a:xfrm>
            <a:prstGeom prst="rect">
              <a:avLst/>
            </a:prstGeom>
          </p:spPr>
        </p:pic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35357A63-5C8A-4C82-82FD-C9953F0252B5}"/>
                </a:ext>
              </a:extLst>
            </p:cNvPr>
            <p:cNvSpPr txBox="1"/>
            <p:nvPr/>
          </p:nvSpPr>
          <p:spPr>
            <a:xfrm>
              <a:off x="680241" y="3132636"/>
              <a:ext cx="728663" cy="3490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60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OP</a:t>
              </a:r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35357A63-5C8A-4C82-82FD-C9953F0252B5}"/>
                </a:ext>
              </a:extLst>
            </p:cNvPr>
            <p:cNvSpPr txBox="1"/>
            <p:nvPr/>
          </p:nvSpPr>
          <p:spPr>
            <a:xfrm>
              <a:off x="1343659" y="3121763"/>
              <a:ext cx="93416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600" dirty="0">
                  <a:latin typeface="Segoe UI Semibold" panose="020B0702040204020203" pitchFamily="34" charset="0"/>
                  <a:ea typeface="Verdana" panose="020B0604030504040204" pitchFamily="34" charset="0"/>
                  <a:cs typeface="Segoe UI Semibold" panose="020B0702040204020203" pitchFamily="34" charset="0"/>
                </a:rPr>
                <a:t>Badan</a:t>
              </a:r>
            </a:p>
          </p:txBody>
        </p:sp>
      </p:grpSp>
      <p:grpSp>
        <p:nvGrpSpPr>
          <p:cNvPr id="145" name="Group 144"/>
          <p:cNvGrpSpPr/>
          <p:nvPr/>
        </p:nvGrpSpPr>
        <p:grpSpPr>
          <a:xfrm>
            <a:off x="1144286" y="1320446"/>
            <a:ext cx="1546974" cy="1356251"/>
            <a:chOff x="658158" y="1982097"/>
            <a:chExt cx="1785831" cy="1499626"/>
          </a:xfrm>
        </p:grpSpPr>
        <p:pic>
          <p:nvPicPr>
            <p:cNvPr id="146" name="Picture 14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4324" y="1982097"/>
              <a:ext cx="1139665" cy="1139665"/>
            </a:xfrm>
            <a:prstGeom prst="rect">
              <a:avLst/>
            </a:prstGeom>
          </p:spPr>
        </p:pic>
        <p:pic>
          <p:nvPicPr>
            <p:cNvPr id="147" name="Picture 14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158" y="2359808"/>
              <a:ext cx="772828" cy="772828"/>
            </a:xfrm>
            <a:prstGeom prst="rect">
              <a:avLst/>
            </a:prstGeom>
          </p:spPr>
        </p:pic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35357A63-5C8A-4C82-82FD-C9953F0252B5}"/>
                </a:ext>
              </a:extLst>
            </p:cNvPr>
            <p:cNvSpPr txBox="1"/>
            <p:nvPr/>
          </p:nvSpPr>
          <p:spPr>
            <a:xfrm>
              <a:off x="680241" y="3132636"/>
              <a:ext cx="728663" cy="3490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60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OP</a:t>
              </a:r>
            </a:p>
          </p:txBody>
        </p: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35357A63-5C8A-4C82-82FD-C9953F0252B5}"/>
                </a:ext>
              </a:extLst>
            </p:cNvPr>
            <p:cNvSpPr txBox="1"/>
            <p:nvPr/>
          </p:nvSpPr>
          <p:spPr>
            <a:xfrm>
              <a:off x="1343659" y="3121763"/>
              <a:ext cx="93416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600" dirty="0">
                  <a:latin typeface="Segoe UI Semibold" panose="020B0702040204020203" pitchFamily="34" charset="0"/>
                  <a:ea typeface="Verdana" panose="020B0604030504040204" pitchFamily="34" charset="0"/>
                  <a:cs typeface="Segoe UI Semibold" panose="020B0702040204020203" pitchFamily="34" charset="0"/>
                </a:rPr>
                <a:t>Badan</a:t>
              </a:r>
            </a:p>
          </p:txBody>
        </p:sp>
      </p:grp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4031D793-57BC-4D6A-B732-3A43B36D3EC1}"/>
              </a:ext>
            </a:extLst>
          </p:cNvPr>
          <p:cNvSpPr/>
          <p:nvPr/>
        </p:nvSpPr>
        <p:spPr>
          <a:xfrm>
            <a:off x="11599272" y="568448"/>
            <a:ext cx="952555" cy="561601"/>
          </a:xfrm>
          <a:prstGeom prst="round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7C280B5A-D676-4F76-A36F-F10C9783A2BB}"/>
              </a:ext>
            </a:extLst>
          </p:cNvPr>
          <p:cNvSpPr txBox="1"/>
          <p:nvPr/>
        </p:nvSpPr>
        <p:spPr>
          <a:xfrm>
            <a:off x="11599272" y="662336"/>
            <a:ext cx="59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FA600A7-2140-4082-BC3C-1F1DF26E3B2B}" type="slidenum">
              <a:rPr lang="en-US" b="1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5</a:t>
            </a:fld>
            <a:endParaRPr lang="en-ID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508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Body">
            <a:extLst>
              <a:ext uri="{FF2B5EF4-FFF2-40B4-BE49-F238E27FC236}">
                <a16:creationId xmlns:a16="http://schemas.microsoft.com/office/drawing/2014/main" id="{A134DC10-7922-40D1-AA0D-2AC353795027}"/>
              </a:ext>
            </a:extLst>
          </p:cNvPr>
          <p:cNvSpPr txBox="1">
            <a:spLocks/>
          </p:cNvSpPr>
          <p:nvPr/>
        </p:nvSpPr>
        <p:spPr>
          <a:xfrm>
            <a:off x="356614" y="59203"/>
            <a:ext cx="10976109" cy="4800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Autofit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1234439" marR="0" indent="-320039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id-ID" b="1" dirty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PENGHITUNGAN PPN TERUTANG</a:t>
            </a:r>
            <a:endParaRPr kumimoji="0" lang="en-US" b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1E11AB2-FDBE-4CC1-9E9B-C14DB62050A5}"/>
              </a:ext>
            </a:extLst>
          </p:cNvPr>
          <p:cNvSpPr/>
          <p:nvPr/>
        </p:nvSpPr>
        <p:spPr>
          <a:xfrm>
            <a:off x="-3364" y="-5761"/>
            <a:ext cx="176644" cy="582930"/>
          </a:xfrm>
          <a:prstGeom prst="rect">
            <a:avLst/>
          </a:prstGeom>
          <a:solidFill>
            <a:srgbClr val="FEC9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E759101F-492F-4C87-9098-C5735C5899A6}"/>
              </a:ext>
            </a:extLst>
          </p:cNvPr>
          <p:cNvCxnSpPr>
            <a:cxnSpLocks/>
          </p:cNvCxnSpPr>
          <p:nvPr/>
        </p:nvCxnSpPr>
        <p:spPr>
          <a:xfrm>
            <a:off x="356614" y="581128"/>
            <a:ext cx="10420791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1891314" y="1543038"/>
            <a:ext cx="7906708" cy="1636784"/>
            <a:chOff x="472053" y="1501005"/>
            <a:chExt cx="7906708" cy="1636784"/>
          </a:xfrm>
        </p:grpSpPr>
        <p:grpSp>
          <p:nvGrpSpPr>
            <p:cNvPr id="8" name="Group 7"/>
            <p:cNvGrpSpPr/>
            <p:nvPr/>
          </p:nvGrpSpPr>
          <p:grpSpPr>
            <a:xfrm>
              <a:off x="472053" y="1501005"/>
              <a:ext cx="6883297" cy="1636784"/>
              <a:chOff x="472053" y="1501005"/>
              <a:chExt cx="6883297" cy="1636784"/>
            </a:xfrm>
          </p:grpSpPr>
          <p:grpSp>
            <p:nvGrpSpPr>
              <p:cNvPr id="32" name="Group 31"/>
              <p:cNvGrpSpPr/>
              <p:nvPr/>
            </p:nvGrpSpPr>
            <p:grpSpPr>
              <a:xfrm>
                <a:off x="472053" y="1501005"/>
                <a:ext cx="2134206" cy="817559"/>
                <a:chOff x="7614854" y="1924311"/>
                <a:chExt cx="2680177" cy="817559"/>
              </a:xfrm>
            </p:grpSpPr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0DC72502-15F6-4C76-80BC-23112F3772B1}"/>
                    </a:ext>
                  </a:extLst>
                </p:cNvPr>
                <p:cNvSpPr txBox="1"/>
                <p:nvPr/>
              </p:nvSpPr>
              <p:spPr>
                <a:xfrm>
                  <a:off x="7614854" y="2280205"/>
                  <a:ext cx="2680177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id-ID" sz="2400" b="1" dirty="0">
                      <a:solidFill>
                        <a:srgbClr val="F3BA26"/>
                      </a:solidFill>
                      <a:latin typeface="Arial Black" panose="020B0A04020102020204" pitchFamily="34" charset="0"/>
                      <a:cs typeface="Segoe UI" panose="020B0502040204020203" pitchFamily="34" charset="0"/>
                    </a:rPr>
                    <a:t>TERUTANG</a:t>
                  </a:r>
                  <a:endParaRPr lang="en-ID" sz="2400" b="1" dirty="0">
                    <a:solidFill>
                      <a:srgbClr val="F3BA26"/>
                    </a:solidFill>
                    <a:latin typeface="Arial Black" panose="020B0A04020102020204" pitchFamily="34" charset="0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34" name="TextBox 33"/>
                <p:cNvSpPr txBox="1"/>
                <p:nvPr/>
              </p:nvSpPr>
              <p:spPr>
                <a:xfrm>
                  <a:off x="7940818" y="1924311"/>
                  <a:ext cx="202824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algn="ctr">
                    <a:defRPr sz="1600">
                      <a:latin typeface="Segoe UI Semibold" panose="020B0702040204020203" pitchFamily="34" charset="0"/>
                      <a:ea typeface="Verdana" panose="020B0604030504040204" pitchFamily="34" charset="0"/>
                      <a:cs typeface="Segoe UI Semibold" panose="020B0702040204020203" pitchFamily="34" charset="0"/>
                    </a:defRPr>
                  </a:lvl1pPr>
                </a:lstStyle>
                <a:p>
                  <a:r>
                    <a:rPr lang="id-ID" sz="2400" b="1" dirty="0">
                      <a:solidFill>
                        <a:srgbClr val="F3BA26"/>
                      </a:solidFill>
                      <a:latin typeface="Arial Black" panose="020B0A04020102020204" pitchFamily="34" charset="0"/>
                      <a:ea typeface="+mn-ea"/>
                      <a:cs typeface="Segoe UI" panose="020B0502040204020203" pitchFamily="34" charset="0"/>
                    </a:rPr>
                    <a:t>PPN</a:t>
                  </a:r>
                </a:p>
              </p:txBody>
            </p:sp>
          </p:grpSp>
          <p:sp>
            <p:nvSpPr>
              <p:cNvPr id="2" name="TextBox 1"/>
              <p:cNvSpPr txBox="1"/>
              <p:nvPr/>
            </p:nvSpPr>
            <p:spPr>
              <a:xfrm>
                <a:off x="2764844" y="1768261"/>
                <a:ext cx="30966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d-ID" sz="2000" dirty="0">
                    <a:latin typeface="Arial Black" panose="020B0A04020102020204" pitchFamily="34" charset="0"/>
                  </a:rPr>
                  <a:t>=</a:t>
                </a:r>
              </a:p>
            </p:txBody>
          </p:sp>
          <p:grpSp>
            <p:nvGrpSpPr>
              <p:cNvPr id="37" name="Group 36"/>
              <p:cNvGrpSpPr/>
              <p:nvPr/>
            </p:nvGrpSpPr>
            <p:grpSpPr>
              <a:xfrm>
                <a:off x="3943691" y="2310487"/>
                <a:ext cx="2134206" cy="827302"/>
                <a:chOff x="8262575" y="2733793"/>
                <a:chExt cx="2680177" cy="827302"/>
              </a:xfrm>
            </p:grpSpPr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0DC72502-15F6-4C76-80BC-23112F3772B1}"/>
                    </a:ext>
                  </a:extLst>
                </p:cNvPr>
                <p:cNvSpPr txBox="1"/>
                <p:nvPr/>
              </p:nvSpPr>
              <p:spPr>
                <a:xfrm>
                  <a:off x="8262575" y="3099430"/>
                  <a:ext cx="2680177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id-ID" sz="2400" b="1" dirty="0">
                      <a:solidFill>
                        <a:srgbClr val="F3BA26"/>
                      </a:solidFill>
                      <a:latin typeface="Arial Black" panose="020B0A04020102020204" pitchFamily="34" charset="0"/>
                      <a:cs typeface="Segoe UI" panose="020B0502040204020203" pitchFamily="34" charset="0"/>
                    </a:rPr>
                    <a:t>TERTENTU</a:t>
                  </a:r>
                  <a:endParaRPr lang="en-ID" sz="2400" b="1" dirty="0">
                    <a:solidFill>
                      <a:srgbClr val="F3BA26"/>
                    </a:solidFill>
                    <a:latin typeface="Arial Black" panose="020B0A04020102020204" pitchFamily="34" charset="0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39" name="TextBox 38"/>
                <p:cNvSpPr txBox="1"/>
                <p:nvPr/>
              </p:nvSpPr>
              <p:spPr>
                <a:xfrm>
                  <a:off x="8425555" y="2733793"/>
                  <a:ext cx="235421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algn="ctr">
                    <a:defRPr sz="1600">
                      <a:latin typeface="Segoe UI Semibold" panose="020B0702040204020203" pitchFamily="34" charset="0"/>
                      <a:ea typeface="Verdana" panose="020B0604030504040204" pitchFamily="34" charset="0"/>
                      <a:cs typeface="Segoe UI Semibold" panose="020B0702040204020203" pitchFamily="34" charset="0"/>
                    </a:defRPr>
                  </a:lvl1pPr>
                </a:lstStyle>
                <a:p>
                  <a:r>
                    <a:rPr lang="id-ID" sz="2400" b="1" dirty="0">
                      <a:solidFill>
                        <a:srgbClr val="F3BA26"/>
                      </a:solidFill>
                      <a:latin typeface="Arial Black" panose="020B0A04020102020204" pitchFamily="34" charset="0"/>
                      <a:ea typeface="+mn-ea"/>
                      <a:cs typeface="Segoe UI" panose="020B0502040204020203" pitchFamily="34" charset="0"/>
                    </a:rPr>
                    <a:t>BESARAN</a:t>
                  </a:r>
                </a:p>
              </p:txBody>
            </p:sp>
          </p:grpSp>
          <p:sp>
            <p:nvSpPr>
              <p:cNvPr id="5" name="TextBox 4"/>
              <p:cNvSpPr txBox="1"/>
              <p:nvPr/>
            </p:nvSpPr>
            <p:spPr>
              <a:xfrm>
                <a:off x="3342395" y="1735348"/>
                <a:ext cx="85088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d-ID" sz="2200" dirty="0">
                    <a:latin typeface="Arial Black" panose="020B0A04020102020204" pitchFamily="34" charset="0"/>
                  </a:rPr>
                  <a:t>20%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4323060" y="1755011"/>
                <a:ext cx="31805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d-ID" sz="2000" dirty="0">
                    <a:latin typeface="Arial Black" panose="020B0A04020102020204" pitchFamily="34" charset="0"/>
                  </a:rPr>
                  <a:t>X</a:t>
                </a: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4522227" y="1719959"/>
                <a:ext cx="252831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d-ID" sz="2200" dirty="0">
                    <a:latin typeface="Arial Black" panose="020B0A04020102020204" pitchFamily="34" charset="0"/>
                  </a:rPr>
                  <a:t>TARIF PPN </a:t>
                </a: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7037297" y="1722094"/>
                <a:ext cx="31805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d-ID" sz="2000" dirty="0">
                    <a:latin typeface="Arial Black" panose="020B0A04020102020204" pitchFamily="34" charset="0"/>
                  </a:rPr>
                  <a:t>X</a:t>
                </a:r>
              </a:p>
            </p:txBody>
          </p:sp>
        </p:grpSp>
        <p:sp>
          <p:nvSpPr>
            <p:cNvPr id="44" name="TextBox 43"/>
            <p:cNvSpPr txBox="1"/>
            <p:nvPr/>
          </p:nvSpPr>
          <p:spPr>
            <a:xfrm>
              <a:off x="7437718" y="1699734"/>
              <a:ext cx="94104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200" dirty="0">
                  <a:latin typeface="Arial Black" panose="020B0A04020102020204" pitchFamily="34" charset="0"/>
                </a:rPr>
                <a:t>DPP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11161" y="4517568"/>
            <a:ext cx="10467656" cy="1461053"/>
            <a:chOff x="611161" y="4517568"/>
            <a:chExt cx="9858056" cy="1461053"/>
          </a:xfrm>
        </p:grpSpPr>
        <p:sp>
          <p:nvSpPr>
            <p:cNvPr id="46" name="Rectangle 16">
              <a:extLst>
                <a:ext uri="{FF2B5EF4-FFF2-40B4-BE49-F238E27FC236}">
                  <a16:creationId xmlns:a16="http://schemas.microsoft.com/office/drawing/2014/main" id="{F8CF1EFC-349F-4129-B2FF-ADFBAD727A3D}"/>
                </a:ext>
              </a:extLst>
            </p:cNvPr>
            <p:cNvSpPr/>
            <p:nvPr/>
          </p:nvSpPr>
          <p:spPr>
            <a:xfrm>
              <a:off x="611161" y="4517568"/>
              <a:ext cx="4821178" cy="345981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just"/>
              <a:r>
                <a:rPr lang="id-ID" sz="1600" i="1" dirty="0">
                  <a:solidFill>
                    <a:schemeClr val="tx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Tarif PPN sesuai dengan Pasal 7 ayat (1) UU PPN</a:t>
              </a:r>
            </a:p>
          </p:txBody>
        </p:sp>
        <p:sp>
          <p:nvSpPr>
            <p:cNvPr id="49" name="Rectangle 16">
              <a:extLst>
                <a:ext uri="{FF2B5EF4-FFF2-40B4-BE49-F238E27FC236}">
                  <a16:creationId xmlns:a16="http://schemas.microsoft.com/office/drawing/2014/main" id="{F8CF1EFC-349F-4129-B2FF-ADFBAD727A3D}"/>
                </a:ext>
              </a:extLst>
            </p:cNvPr>
            <p:cNvSpPr/>
            <p:nvPr/>
          </p:nvSpPr>
          <p:spPr>
            <a:xfrm>
              <a:off x="611161" y="5118010"/>
              <a:ext cx="9858056" cy="860611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just"/>
              <a:r>
                <a:rPr lang="id-ID" sz="1600" i="1" dirty="0">
                  <a:solidFill>
                    <a:schemeClr val="tx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DPP berupa nilai tertentu sebesar jumlah biaya yang dikeluarkan dan/atau yang dibayarkan untuk membangun bangunan untuk setiap Masa Pajak sampai dengan bangunan selesai, </a:t>
              </a:r>
              <a:r>
                <a:rPr lang="id-ID" sz="1600" i="1" dirty="0">
                  <a:solidFill>
                    <a:srgbClr val="FF0000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tidak termasuk biaya perolehan tanah</a:t>
              </a:r>
              <a:r>
                <a:rPr lang="id-ID" sz="1600" i="1" dirty="0">
                  <a:solidFill>
                    <a:schemeClr val="tx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.</a:t>
              </a: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6957" y1="49565" x2="46957" y2="49565"/>
                        <a14:foregroundMark x1="50435" y1="74783" x2="50435" y2="74783"/>
                      </a14:backgroundRemoval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49" y="4174796"/>
            <a:ext cx="479713" cy="47971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6957" y1="49565" x2="46957" y2="49565"/>
                        <a14:foregroundMark x1="50435" y1="74783" x2="50435" y2="74783"/>
                      </a14:backgroundRemoval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49" y="4803873"/>
            <a:ext cx="479713" cy="479713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493767" y="1556290"/>
            <a:ext cx="3962791" cy="817559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C10433B9-89CF-4A7F-880B-B99FBCC8354F}"/>
              </a:ext>
            </a:extLst>
          </p:cNvPr>
          <p:cNvSpPr/>
          <p:nvPr/>
        </p:nvSpPr>
        <p:spPr>
          <a:xfrm>
            <a:off x="11599272" y="568448"/>
            <a:ext cx="952555" cy="561601"/>
          </a:xfrm>
          <a:prstGeom prst="round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CE7822D-408F-4D8F-978F-002E2EB25F4C}"/>
              </a:ext>
            </a:extLst>
          </p:cNvPr>
          <p:cNvSpPr txBox="1"/>
          <p:nvPr/>
        </p:nvSpPr>
        <p:spPr>
          <a:xfrm>
            <a:off x="11599272" y="662336"/>
            <a:ext cx="59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FA600A7-2140-4082-BC3C-1F1DF26E3B2B}" type="slidenum">
              <a:rPr lang="en-US" b="1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6</a:t>
            </a:fld>
            <a:endParaRPr lang="en-ID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068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Body">
            <a:extLst>
              <a:ext uri="{FF2B5EF4-FFF2-40B4-BE49-F238E27FC236}">
                <a16:creationId xmlns:a16="http://schemas.microsoft.com/office/drawing/2014/main" id="{A134DC10-7922-40D1-AA0D-2AC353795027}"/>
              </a:ext>
            </a:extLst>
          </p:cNvPr>
          <p:cNvSpPr txBox="1">
            <a:spLocks/>
          </p:cNvSpPr>
          <p:nvPr/>
        </p:nvSpPr>
        <p:spPr>
          <a:xfrm>
            <a:off x="356614" y="59203"/>
            <a:ext cx="10976109" cy="4800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Autofit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1234439" marR="0" indent="-320039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en-US" b="1" dirty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CONTOH PERHITUNGAN</a:t>
            </a:r>
            <a:endParaRPr kumimoji="0" lang="en-US" b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1E11AB2-FDBE-4CC1-9E9B-C14DB62050A5}"/>
              </a:ext>
            </a:extLst>
          </p:cNvPr>
          <p:cNvSpPr/>
          <p:nvPr/>
        </p:nvSpPr>
        <p:spPr>
          <a:xfrm>
            <a:off x="-3364" y="-5761"/>
            <a:ext cx="176644" cy="582930"/>
          </a:xfrm>
          <a:prstGeom prst="rect">
            <a:avLst/>
          </a:prstGeom>
          <a:solidFill>
            <a:srgbClr val="FEC9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E759101F-492F-4C87-9098-C5735C5899A6}"/>
              </a:ext>
            </a:extLst>
          </p:cNvPr>
          <p:cNvCxnSpPr>
            <a:cxnSpLocks/>
          </p:cNvCxnSpPr>
          <p:nvPr/>
        </p:nvCxnSpPr>
        <p:spPr>
          <a:xfrm>
            <a:off x="356614" y="581128"/>
            <a:ext cx="10420791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16">
            <a:extLst>
              <a:ext uri="{FF2B5EF4-FFF2-40B4-BE49-F238E27FC236}">
                <a16:creationId xmlns:a16="http://schemas.microsoft.com/office/drawing/2014/main" id="{F8CF1EFC-349F-4129-B2FF-ADFBAD727A3D}"/>
              </a:ext>
            </a:extLst>
          </p:cNvPr>
          <p:cNvSpPr/>
          <p:nvPr/>
        </p:nvSpPr>
        <p:spPr>
          <a:xfrm>
            <a:off x="451141" y="745668"/>
            <a:ext cx="9801569" cy="5026482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en-US" sz="1600" dirty="0" err="1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Pada</a:t>
            </a:r>
            <a:r>
              <a:rPr lang="en-US" sz="1600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 April  2022  </a:t>
            </a:r>
            <a:r>
              <a:rPr lang="en-US" sz="1600" dirty="0" err="1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Bapak</a:t>
            </a:r>
            <a:r>
              <a:rPr lang="en-US" sz="1600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 Budi </a:t>
            </a:r>
            <a:r>
              <a:rPr lang="en-US" sz="1600" dirty="0" err="1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memulai</a:t>
            </a:r>
            <a:r>
              <a:rPr lang="en-US" sz="1600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membangun</a:t>
            </a:r>
            <a:r>
              <a:rPr lang="en-US" sz="1600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sebuah</a:t>
            </a:r>
            <a:r>
              <a:rPr lang="en-US" sz="1600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rumah</a:t>
            </a:r>
            <a:r>
              <a:rPr lang="en-US" sz="1600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untuk</a:t>
            </a:r>
            <a:r>
              <a:rPr lang="en-US" sz="1600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tempat</a:t>
            </a:r>
            <a:r>
              <a:rPr lang="en-US" sz="1600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tinggal</a:t>
            </a:r>
            <a:r>
              <a:rPr lang="en-US" sz="1600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pribadinya</a:t>
            </a:r>
            <a:r>
              <a:rPr lang="en-US" sz="1600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. </a:t>
            </a:r>
            <a:r>
              <a:rPr lang="en-US" sz="1600" dirty="0" err="1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Luas</a:t>
            </a:r>
            <a:r>
              <a:rPr lang="en-US" sz="1600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keseluruhan</a:t>
            </a:r>
            <a:r>
              <a:rPr lang="en-US" sz="1600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dari</a:t>
            </a:r>
            <a:r>
              <a:rPr lang="en-US" sz="1600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rumah</a:t>
            </a:r>
            <a:r>
              <a:rPr lang="en-US" sz="1600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tersebut</a:t>
            </a:r>
            <a:r>
              <a:rPr lang="en-US" sz="1600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adalah</a:t>
            </a:r>
            <a:r>
              <a:rPr lang="en-US" sz="1600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sebesar</a:t>
            </a:r>
            <a:r>
              <a:rPr lang="en-US" sz="1600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 200 m2, </a:t>
            </a:r>
            <a:r>
              <a:rPr lang="en-US" sz="1600" dirty="0" err="1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biaya-biaya</a:t>
            </a:r>
            <a:r>
              <a:rPr lang="en-US" sz="1600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 yang </a:t>
            </a:r>
            <a:r>
              <a:rPr lang="en-US" sz="1600" dirty="0" err="1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dikeluarkan</a:t>
            </a:r>
            <a:r>
              <a:rPr lang="en-US" sz="1600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oleh</a:t>
            </a:r>
            <a:r>
              <a:rPr lang="en-US" sz="1600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Bapak</a:t>
            </a:r>
            <a:r>
              <a:rPr lang="en-US" sz="1600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 Budi </a:t>
            </a:r>
            <a:r>
              <a:rPr lang="en-US" sz="1600" dirty="0" err="1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dalam</a:t>
            </a:r>
            <a:r>
              <a:rPr lang="en-US" sz="1600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upaya</a:t>
            </a:r>
            <a:r>
              <a:rPr lang="en-US" sz="1600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membangun</a:t>
            </a:r>
            <a:r>
              <a:rPr lang="en-US" sz="1600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rumah</a:t>
            </a:r>
            <a:r>
              <a:rPr lang="en-US" sz="1600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tersebut</a:t>
            </a:r>
            <a:r>
              <a:rPr lang="en-US" sz="1600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sampai</a:t>
            </a:r>
            <a:r>
              <a:rPr lang="en-US" sz="1600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dengan</a:t>
            </a:r>
            <a:r>
              <a:rPr lang="en-US" sz="1600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selesainya</a:t>
            </a:r>
            <a:r>
              <a:rPr lang="en-US" sz="1600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bangunan</a:t>
            </a:r>
            <a:r>
              <a:rPr lang="en-US" sz="1600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tersebut</a:t>
            </a:r>
            <a:r>
              <a:rPr lang="en-US" sz="1600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adalah</a:t>
            </a:r>
            <a:r>
              <a:rPr lang="en-US" sz="1600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sebagai</a:t>
            </a:r>
            <a:r>
              <a:rPr lang="en-US" sz="1600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berikut</a:t>
            </a:r>
            <a:r>
              <a:rPr lang="en-US" sz="1600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:</a:t>
            </a:r>
          </a:p>
          <a:p>
            <a:pPr marL="811213" lvl="0">
              <a:buFont typeface="Arial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pembelian</a:t>
            </a:r>
            <a:r>
              <a:rPr lang="en-US" sz="1600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tanah</a:t>
            </a:r>
            <a:r>
              <a:rPr lang="en-US" sz="1600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sebesar</a:t>
            </a:r>
            <a:r>
              <a:rPr lang="en-US" sz="1600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 Rp200.000.000,</a:t>
            </a:r>
          </a:p>
          <a:p>
            <a:pPr marL="811213" lvl="0">
              <a:buFont typeface="Arial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pembelian</a:t>
            </a:r>
            <a:r>
              <a:rPr lang="en-US" sz="1600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bahan</a:t>
            </a:r>
            <a:r>
              <a:rPr lang="en-US" sz="1600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baku</a:t>
            </a:r>
            <a:r>
              <a:rPr lang="en-US" sz="1600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bangunan</a:t>
            </a:r>
            <a:r>
              <a:rPr lang="en-US" sz="1600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keseluruhan</a:t>
            </a:r>
            <a:r>
              <a:rPr lang="en-US" sz="1600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 Rp180.000.000,</a:t>
            </a:r>
          </a:p>
          <a:p>
            <a:pPr marL="811213" lvl="0">
              <a:buFont typeface="Arial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biaya</a:t>
            </a:r>
            <a:r>
              <a:rPr lang="en-US" sz="1600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upah</a:t>
            </a:r>
            <a:r>
              <a:rPr lang="en-US" sz="1600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mandor</a:t>
            </a:r>
            <a:r>
              <a:rPr lang="en-US" sz="1600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dan</a:t>
            </a:r>
            <a:r>
              <a:rPr lang="en-US" sz="1600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pekerja</a:t>
            </a:r>
            <a:r>
              <a:rPr lang="en-US" sz="1600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bangunan</a:t>
            </a:r>
            <a:r>
              <a:rPr lang="en-US" sz="1600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 Rp70.000.000</a:t>
            </a:r>
            <a:r>
              <a:rPr lang="en-US" sz="1600" dirty="0">
                <a:latin typeface="Segoe UI" pitchFamily="34" charset="0"/>
                <a:cs typeface="Segoe UI" pitchFamily="34" charset="0"/>
              </a:rPr>
              <a:t>.</a:t>
            </a:r>
          </a:p>
          <a:p>
            <a:r>
              <a:rPr lang="en-US" sz="1600" dirty="0" err="1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Maka</a:t>
            </a:r>
            <a:r>
              <a:rPr lang="en-US" sz="1600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berapakah</a:t>
            </a:r>
            <a:r>
              <a:rPr lang="en-US" sz="1600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 PPN yang </a:t>
            </a:r>
            <a:r>
              <a:rPr lang="en-US" sz="1600" dirty="0" err="1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terutang</a:t>
            </a:r>
            <a:r>
              <a:rPr lang="en-US" sz="1600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atas</a:t>
            </a:r>
            <a:r>
              <a:rPr lang="en-US" sz="1600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pembangunan</a:t>
            </a:r>
            <a:r>
              <a:rPr lang="en-US" sz="1600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rumah</a:t>
            </a:r>
            <a:r>
              <a:rPr lang="en-US" sz="1600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tersebut</a:t>
            </a:r>
            <a:r>
              <a:rPr lang="en-US" sz="1600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?</a:t>
            </a:r>
          </a:p>
          <a:p>
            <a:endParaRPr lang="en-US" sz="1600" b="1" dirty="0">
              <a:solidFill>
                <a:schemeClr val="tx1"/>
              </a:solidFill>
              <a:latin typeface="Segoe UI" pitchFamily="34" charset="0"/>
              <a:cs typeface="Segoe UI" pitchFamily="34" charset="0"/>
            </a:endParaRPr>
          </a:p>
          <a:p>
            <a:r>
              <a:rPr lang="en-US" sz="1600" b="1" dirty="0" err="1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Jawab</a:t>
            </a:r>
            <a:r>
              <a:rPr lang="en-US" sz="1600" b="1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:</a:t>
            </a:r>
            <a:br>
              <a:rPr lang="en-US" sz="1600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</a:br>
            <a:r>
              <a:rPr lang="en-US" sz="1600" dirty="0" err="1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Sesuai</a:t>
            </a:r>
            <a:r>
              <a:rPr lang="en-US" sz="1600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dengan</a:t>
            </a:r>
            <a:r>
              <a:rPr lang="en-US" sz="1600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 PMK No. 61/ 2022  PPN </a:t>
            </a:r>
            <a:r>
              <a:rPr lang="en-US" sz="1600" dirty="0" err="1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terutang</a:t>
            </a:r>
            <a:r>
              <a:rPr lang="en-US" sz="1600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atas</a:t>
            </a:r>
            <a:r>
              <a:rPr lang="en-US" sz="1600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 KMS </a:t>
            </a:r>
            <a:r>
              <a:rPr lang="en-US" sz="1600" dirty="0" err="1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adalah</a:t>
            </a:r>
            <a:r>
              <a:rPr lang="en-US" sz="1600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:</a:t>
            </a:r>
          </a:p>
          <a:p>
            <a:r>
              <a:rPr lang="en-US" sz="1600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= </a:t>
            </a:r>
            <a:r>
              <a:rPr lang="en-US" sz="1600" b="1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20 % X TARIF PPN  X  DPP</a:t>
            </a:r>
            <a:br>
              <a:rPr lang="en-US" sz="1600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</a:br>
            <a:r>
              <a:rPr lang="en-US" sz="1600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= (20%  X  11% ) X </a:t>
            </a:r>
            <a:r>
              <a:rPr lang="en-US" sz="1600" dirty="0" err="1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Biaya</a:t>
            </a:r>
            <a:r>
              <a:rPr lang="en-US" sz="1600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tidak</a:t>
            </a:r>
            <a:r>
              <a:rPr lang="en-US" sz="1600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termasuk</a:t>
            </a:r>
            <a:r>
              <a:rPr lang="en-US" sz="1600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biaya</a:t>
            </a:r>
            <a:r>
              <a:rPr lang="en-US" sz="1600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pembelian</a:t>
            </a:r>
            <a:r>
              <a:rPr lang="en-US" sz="1600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tanah</a:t>
            </a:r>
            <a:endParaRPr lang="en-US" sz="1600" dirty="0">
              <a:solidFill>
                <a:schemeClr val="tx1"/>
              </a:solidFill>
              <a:latin typeface="Segoe UI" pitchFamily="34" charset="0"/>
              <a:cs typeface="Segoe UI" pitchFamily="34" charset="0"/>
            </a:endParaRPr>
          </a:p>
          <a:p>
            <a:r>
              <a:rPr lang="en-US" sz="1600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= (20%  X 11%) X (</a:t>
            </a:r>
            <a:r>
              <a:rPr lang="en-US" sz="1600" dirty="0" err="1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Rp</a:t>
            </a:r>
            <a:r>
              <a:rPr lang="en-US" sz="1600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 180.000.000 + </a:t>
            </a:r>
            <a:r>
              <a:rPr lang="en-US" sz="1600" dirty="0" err="1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Rp</a:t>
            </a:r>
            <a:r>
              <a:rPr lang="en-US" sz="1600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 70.000.000) </a:t>
            </a:r>
          </a:p>
          <a:p>
            <a:endParaRPr lang="en-US" sz="1600" dirty="0">
              <a:solidFill>
                <a:schemeClr val="tx1"/>
              </a:solidFill>
              <a:latin typeface="Segoe UI" pitchFamily="34" charset="0"/>
              <a:cs typeface="Segoe UI" pitchFamily="34" charset="0"/>
            </a:endParaRPr>
          </a:p>
          <a:p>
            <a:r>
              <a:rPr lang="en-US" sz="1600" dirty="0" err="1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Dengan</a:t>
            </a:r>
            <a:r>
              <a:rPr lang="en-US" sz="1600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demikian</a:t>
            </a:r>
            <a:r>
              <a:rPr lang="en-US" sz="1600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, PPN </a:t>
            </a:r>
            <a:r>
              <a:rPr lang="en-US" sz="1600" dirty="0" err="1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terutang</a:t>
            </a:r>
            <a:r>
              <a:rPr lang="en-US" sz="1600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atas</a:t>
            </a:r>
            <a:r>
              <a:rPr lang="en-US" sz="1600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 KMS </a:t>
            </a:r>
            <a:r>
              <a:rPr lang="en-US" sz="1600" dirty="0" err="1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oleh</a:t>
            </a:r>
            <a:r>
              <a:rPr lang="en-US" sz="1600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Bapak</a:t>
            </a:r>
            <a:r>
              <a:rPr lang="en-US" sz="1600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 Budi </a:t>
            </a:r>
            <a:r>
              <a:rPr lang="en-US" sz="1600" dirty="0" err="1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adalah</a:t>
            </a:r>
            <a:br>
              <a:rPr lang="en-US" sz="1600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</a:br>
            <a:r>
              <a:rPr lang="en-US" sz="1600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= 20% X 11% X Rp250.000.000</a:t>
            </a:r>
            <a:br>
              <a:rPr lang="en-US" sz="1600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</a:br>
            <a:r>
              <a:rPr lang="en-US" sz="1600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= </a:t>
            </a:r>
            <a:r>
              <a:rPr lang="en-US" sz="1600" dirty="0" err="1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Rp</a:t>
            </a:r>
            <a:r>
              <a:rPr lang="en-US" sz="1600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 5.500.000</a:t>
            </a:r>
          </a:p>
          <a:p>
            <a:pPr lvl="0">
              <a:buFont typeface="Arial" pitchFamily="34" charset="0"/>
              <a:buChar char="•"/>
            </a:pPr>
            <a:endParaRPr lang="en-US" sz="1600" dirty="0">
              <a:latin typeface="Segoe UI" pitchFamily="34" charset="0"/>
              <a:cs typeface="Segoe UI" pitchFamily="34" charset="0"/>
            </a:endParaRPr>
          </a:p>
          <a:p>
            <a:pPr algn="just"/>
            <a:endParaRPr lang="en-US" sz="1600" dirty="0">
              <a:solidFill>
                <a:schemeClr val="tx1"/>
              </a:solidFill>
              <a:latin typeface="Segoe UI" pitchFamily="34" charset="0"/>
              <a:cs typeface="Segoe UI" pitchFamily="34" charset="0"/>
            </a:endParaRPr>
          </a:p>
          <a:p>
            <a:pPr algn="just"/>
            <a:endParaRPr lang="en-US" sz="1600" dirty="0">
              <a:solidFill>
                <a:schemeClr val="tx1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6957" y1="49565" x2="46957" y2="49565"/>
                        <a14:foregroundMark x1="50435" y1="74783" x2="50435" y2="74783"/>
                      </a14:backgroundRemoval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39" y="962966"/>
            <a:ext cx="479713" cy="47971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6957" y1="49565" x2="46957" y2="49565"/>
                        <a14:foregroundMark x1="50435" y1="74783" x2="50435" y2="74783"/>
                      </a14:backgroundRemoval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79" y="3089373"/>
            <a:ext cx="479713" cy="47971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6957" y1="49565" x2="46957" y2="49565"/>
                        <a14:foregroundMark x1="50435" y1="74783" x2="50435" y2="74783"/>
                      </a14:backgroundRemoval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69" y="4521933"/>
            <a:ext cx="479713" cy="479713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87BB633-08DF-4DDD-AB73-21007AC7D1B7}"/>
              </a:ext>
            </a:extLst>
          </p:cNvPr>
          <p:cNvSpPr/>
          <p:nvPr/>
        </p:nvSpPr>
        <p:spPr>
          <a:xfrm>
            <a:off x="11599272" y="568448"/>
            <a:ext cx="952555" cy="561601"/>
          </a:xfrm>
          <a:prstGeom prst="round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C58D296-446F-42E1-86AA-90B086F74577}"/>
              </a:ext>
            </a:extLst>
          </p:cNvPr>
          <p:cNvSpPr txBox="1"/>
          <p:nvPr/>
        </p:nvSpPr>
        <p:spPr>
          <a:xfrm>
            <a:off x="11599272" y="662336"/>
            <a:ext cx="59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FA600A7-2140-4082-BC3C-1F1DF26E3B2B}" type="slidenum">
              <a:rPr lang="en-US" b="1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7</a:t>
            </a:fld>
            <a:endParaRPr lang="en-ID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0683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Body">
            <a:extLst>
              <a:ext uri="{FF2B5EF4-FFF2-40B4-BE49-F238E27FC236}">
                <a16:creationId xmlns:a16="http://schemas.microsoft.com/office/drawing/2014/main" id="{A134DC10-7922-40D1-AA0D-2AC353795027}"/>
              </a:ext>
            </a:extLst>
          </p:cNvPr>
          <p:cNvSpPr txBox="1">
            <a:spLocks/>
          </p:cNvSpPr>
          <p:nvPr/>
        </p:nvSpPr>
        <p:spPr>
          <a:xfrm>
            <a:off x="356614" y="59203"/>
            <a:ext cx="10976109" cy="4800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Autofit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1234439" marR="0" indent="-320039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id-ID" b="1" dirty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PENYETORAN PPN KMS</a:t>
            </a:r>
            <a:endParaRPr kumimoji="0" lang="en-US" b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1E11AB2-FDBE-4CC1-9E9B-C14DB62050A5}"/>
              </a:ext>
            </a:extLst>
          </p:cNvPr>
          <p:cNvSpPr/>
          <p:nvPr/>
        </p:nvSpPr>
        <p:spPr>
          <a:xfrm>
            <a:off x="-3364" y="-5761"/>
            <a:ext cx="176644" cy="582930"/>
          </a:xfrm>
          <a:prstGeom prst="rect">
            <a:avLst/>
          </a:prstGeom>
          <a:solidFill>
            <a:srgbClr val="FEC9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E759101F-492F-4C87-9098-C5735C5899A6}"/>
              </a:ext>
            </a:extLst>
          </p:cNvPr>
          <p:cNvCxnSpPr>
            <a:cxnSpLocks/>
          </p:cNvCxnSpPr>
          <p:nvPr/>
        </p:nvCxnSpPr>
        <p:spPr>
          <a:xfrm>
            <a:off x="356614" y="581128"/>
            <a:ext cx="10420791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29" b="96356" l="9362" r="89362">
                        <a14:foregroundMark x1="48936" y1="27530" x2="48936" y2="27530"/>
                        <a14:foregroundMark x1="52766" y1="36842" x2="52766" y2="36842"/>
                        <a14:foregroundMark x1="52766" y1="45749" x2="52766" y2="45749"/>
                        <a14:foregroundMark x1="52766" y1="52632" x2="52766" y2="52632"/>
                        <a14:foregroundMark x1="53617" y1="61134" x2="53617" y2="61134"/>
                        <a14:foregroundMark x1="51489" y1="70850" x2="51489" y2="7085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2993" y="1704387"/>
            <a:ext cx="1107269" cy="116381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5357A63-5C8A-4C82-82FD-C9953F0252B5}"/>
              </a:ext>
            </a:extLst>
          </p:cNvPr>
          <p:cNvSpPr txBox="1"/>
          <p:nvPr/>
        </p:nvSpPr>
        <p:spPr>
          <a:xfrm>
            <a:off x="83020" y="2868197"/>
            <a:ext cx="29672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6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SSP </a:t>
            </a:r>
          </a:p>
          <a:p>
            <a:pPr algn="ctr"/>
            <a:r>
              <a:rPr lang="id-ID" sz="16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atau sarana administrasi lain yang disamakan dengan SSP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339546" y="919912"/>
            <a:ext cx="2526863" cy="338554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just"/>
            <a:r>
              <a:rPr lang="id-ID" sz="16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Ketentuan pengisian SSP</a:t>
            </a:r>
            <a:endParaRPr lang="id-ID" dirty="0">
              <a:solidFill>
                <a:srgbClr val="FEC91B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7593496" y="1336433"/>
            <a:ext cx="46350" cy="2631780"/>
          </a:xfrm>
          <a:prstGeom prst="line">
            <a:avLst/>
          </a:prstGeom>
          <a:ln w="28575">
            <a:solidFill>
              <a:srgbClr val="FFC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39547" y="3895726"/>
            <a:ext cx="8654531" cy="0"/>
          </a:xfrm>
          <a:prstGeom prst="line">
            <a:avLst/>
          </a:prstGeom>
          <a:ln w="28575">
            <a:solidFill>
              <a:srgbClr val="FFC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3339546" y="1330953"/>
            <a:ext cx="280679" cy="296883"/>
          </a:xfrm>
          <a:prstGeom prst="ellipse">
            <a:avLst/>
          </a:prstGeom>
          <a:noFill/>
          <a:ln w="19050">
            <a:solidFill>
              <a:srgbClr val="3A41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4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</a:t>
            </a:r>
          </a:p>
        </p:txBody>
      </p:sp>
      <p:sp>
        <p:nvSpPr>
          <p:cNvPr id="48" name="Oval 47"/>
          <p:cNvSpPr/>
          <p:nvPr/>
        </p:nvSpPr>
        <p:spPr>
          <a:xfrm>
            <a:off x="5711939" y="3955025"/>
            <a:ext cx="280679" cy="296883"/>
          </a:xfrm>
          <a:prstGeom prst="ellipse">
            <a:avLst/>
          </a:prstGeom>
          <a:noFill/>
          <a:ln w="19050">
            <a:solidFill>
              <a:srgbClr val="3A41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4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3</a:t>
            </a:r>
          </a:p>
        </p:txBody>
      </p:sp>
      <p:sp>
        <p:nvSpPr>
          <p:cNvPr id="51" name="Oval 50"/>
          <p:cNvSpPr/>
          <p:nvPr/>
        </p:nvSpPr>
        <p:spPr>
          <a:xfrm>
            <a:off x="7734527" y="1258466"/>
            <a:ext cx="280679" cy="296883"/>
          </a:xfrm>
          <a:prstGeom prst="ellipse">
            <a:avLst/>
          </a:prstGeom>
          <a:noFill/>
          <a:ln w="19050">
            <a:solidFill>
              <a:srgbClr val="3A41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4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9726129" y="1258466"/>
            <a:ext cx="1948428" cy="1643937"/>
            <a:chOff x="4883791" y="1246044"/>
            <a:chExt cx="1948428" cy="1643937"/>
          </a:xfrm>
        </p:grpSpPr>
        <p:grpSp>
          <p:nvGrpSpPr>
            <p:cNvPr id="53" name="Group 52"/>
            <p:cNvGrpSpPr/>
            <p:nvPr/>
          </p:nvGrpSpPr>
          <p:grpSpPr>
            <a:xfrm>
              <a:off x="4883791" y="1371413"/>
              <a:ext cx="1214843" cy="1363790"/>
              <a:chOff x="5820429" y="1013229"/>
              <a:chExt cx="1404415" cy="1581969"/>
            </a:xfrm>
          </p:grpSpPr>
          <p:pic>
            <p:nvPicPr>
              <p:cNvPr id="54" name="Picture 5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09622" y="1013229"/>
                <a:ext cx="1099851" cy="1099851"/>
              </a:xfrm>
              <a:prstGeom prst="rect">
                <a:avLst/>
              </a:prstGeom>
            </p:spPr>
          </p:pic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35357A63-5C8A-4C82-82FD-C9953F0252B5}"/>
                  </a:ext>
                </a:extLst>
              </p:cNvPr>
              <p:cNvSpPr txBox="1"/>
              <p:nvPr/>
            </p:nvSpPr>
            <p:spPr>
              <a:xfrm>
                <a:off x="5820429" y="2059676"/>
                <a:ext cx="1404415" cy="5355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d-ID" sz="1200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KPP Pratama Lokasi</a:t>
                </a:r>
              </a:p>
            </p:txBody>
          </p:sp>
        </p:grpSp>
        <p:grpSp>
          <p:nvGrpSpPr>
            <p:cNvPr id="57" name="Group 56"/>
            <p:cNvGrpSpPr/>
            <p:nvPr/>
          </p:nvGrpSpPr>
          <p:grpSpPr>
            <a:xfrm>
              <a:off x="5912335" y="1555349"/>
              <a:ext cx="890935" cy="852394"/>
              <a:chOff x="8014828" y="967464"/>
              <a:chExt cx="1339643" cy="1441779"/>
            </a:xfrm>
          </p:grpSpPr>
          <p:pic>
            <p:nvPicPr>
              <p:cNvPr id="58" name="Picture 57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B5A5F530-69A4-4E6E-9D54-BE682DFA10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77317" y="967464"/>
                <a:ext cx="1014666" cy="1014666"/>
              </a:xfrm>
              <a:prstGeom prst="rect">
                <a:avLst/>
              </a:prstGeom>
            </p:spPr>
          </p:pic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35357A63-5C8A-4C82-82FD-C9953F0252B5}"/>
                  </a:ext>
                </a:extLst>
              </p:cNvPr>
              <p:cNvSpPr txBox="1"/>
              <p:nvPr/>
            </p:nvSpPr>
            <p:spPr>
              <a:xfrm>
                <a:off x="8014828" y="1940714"/>
                <a:ext cx="1339643" cy="4685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d-ID" sz="1200" dirty="0">
                    <a:latin typeface="Segoe UI Semibold" panose="020B0702040204020203" pitchFamily="34" charset="0"/>
                    <a:ea typeface="Verdana" panose="020B0604030504040204" pitchFamily="34" charset="0"/>
                    <a:cs typeface="Segoe UI Semibold" panose="020B0702040204020203" pitchFamily="34" charset="0"/>
                  </a:rPr>
                  <a:t>Bangunan</a:t>
                </a:r>
              </a:p>
            </p:txBody>
          </p:sp>
        </p:grpSp>
        <p:sp>
          <p:nvSpPr>
            <p:cNvPr id="41" name="Oval 40"/>
            <p:cNvSpPr/>
            <p:nvPr/>
          </p:nvSpPr>
          <p:spPr>
            <a:xfrm>
              <a:off x="4883791" y="1246044"/>
              <a:ext cx="1948428" cy="1643937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4116067" y="1358383"/>
            <a:ext cx="3049351" cy="1560199"/>
            <a:chOff x="3995148" y="1289012"/>
            <a:chExt cx="3049351" cy="1560199"/>
          </a:xfrm>
        </p:grpSpPr>
        <p:grpSp>
          <p:nvGrpSpPr>
            <p:cNvPr id="61" name="Group 60"/>
            <p:cNvGrpSpPr/>
            <p:nvPr/>
          </p:nvGrpSpPr>
          <p:grpSpPr>
            <a:xfrm>
              <a:off x="4382619" y="1375656"/>
              <a:ext cx="1592261" cy="1338159"/>
              <a:chOff x="5241051" y="1018151"/>
              <a:chExt cx="1840728" cy="1552237"/>
            </a:xfrm>
          </p:grpSpPr>
          <p:pic>
            <p:nvPicPr>
              <p:cNvPr id="66" name="Picture 65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58398" y="1018151"/>
                <a:ext cx="1099851" cy="1099851"/>
              </a:xfrm>
              <a:prstGeom prst="rect">
                <a:avLst/>
              </a:prstGeom>
            </p:spPr>
          </p:pic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35357A63-5C8A-4C82-82FD-C9953F0252B5}"/>
                  </a:ext>
                </a:extLst>
              </p:cNvPr>
              <p:cNvSpPr txBox="1"/>
              <p:nvPr/>
            </p:nvSpPr>
            <p:spPr>
              <a:xfrm>
                <a:off x="5241051" y="2034866"/>
                <a:ext cx="1840728" cy="5355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d-ID" sz="1200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KPP Pratama OP/Badan </a:t>
                </a:r>
                <a:r>
                  <a:rPr lang="en-US" sz="1200" dirty="0" err="1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Terdaftar</a:t>
                </a:r>
                <a:endParaRPr lang="id-ID" sz="1200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p:grpSp>
        <p:grpSp>
          <p:nvGrpSpPr>
            <p:cNvPr id="62" name="Group 61"/>
            <p:cNvGrpSpPr/>
            <p:nvPr/>
          </p:nvGrpSpPr>
          <p:grpSpPr>
            <a:xfrm>
              <a:off x="5912335" y="1555349"/>
              <a:ext cx="890935" cy="852394"/>
              <a:chOff x="8014828" y="967464"/>
              <a:chExt cx="1339643" cy="1441779"/>
            </a:xfrm>
          </p:grpSpPr>
          <p:pic>
            <p:nvPicPr>
              <p:cNvPr id="64" name="Picture 63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B5A5F530-69A4-4E6E-9D54-BE682DFA10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77317" y="967464"/>
                <a:ext cx="1014666" cy="1014666"/>
              </a:xfrm>
              <a:prstGeom prst="rect">
                <a:avLst/>
              </a:prstGeom>
            </p:spPr>
          </p:pic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35357A63-5C8A-4C82-82FD-C9953F0252B5}"/>
                  </a:ext>
                </a:extLst>
              </p:cNvPr>
              <p:cNvSpPr txBox="1"/>
              <p:nvPr/>
            </p:nvSpPr>
            <p:spPr>
              <a:xfrm>
                <a:off x="8014828" y="1940714"/>
                <a:ext cx="1339643" cy="4685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d-ID" sz="1200" dirty="0">
                    <a:latin typeface="Segoe UI Semibold" panose="020B0702040204020203" pitchFamily="34" charset="0"/>
                    <a:ea typeface="Verdana" panose="020B0604030504040204" pitchFamily="34" charset="0"/>
                    <a:cs typeface="Segoe UI Semibold" panose="020B0702040204020203" pitchFamily="34" charset="0"/>
                  </a:rPr>
                  <a:t>Bangunan</a:t>
                </a:r>
              </a:p>
            </p:txBody>
          </p:sp>
        </p:grpSp>
        <p:sp>
          <p:nvSpPr>
            <p:cNvPr id="63" name="Oval 62"/>
            <p:cNvSpPr/>
            <p:nvPr/>
          </p:nvSpPr>
          <p:spPr>
            <a:xfrm>
              <a:off x="3995148" y="1289012"/>
              <a:ext cx="3049351" cy="156019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pic>
        <p:nvPicPr>
          <p:cNvPr id="68" name="Picture 6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097" y="1383835"/>
            <a:ext cx="951390" cy="948164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35357A63-5C8A-4C82-82FD-C9953F0252B5}"/>
              </a:ext>
            </a:extLst>
          </p:cNvPr>
          <p:cNvSpPr txBox="1"/>
          <p:nvPr/>
        </p:nvSpPr>
        <p:spPr>
          <a:xfrm>
            <a:off x="8211370" y="2308295"/>
            <a:ext cx="12148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2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KPP OP/Badan </a:t>
            </a:r>
            <a:r>
              <a:rPr lang="en-US" sz="12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Terdaftar</a:t>
            </a:r>
            <a:endParaRPr lang="id-ID" sz="12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pSp>
        <p:nvGrpSpPr>
          <p:cNvPr id="85" name="Group 84"/>
          <p:cNvGrpSpPr/>
          <p:nvPr/>
        </p:nvGrpSpPr>
        <p:grpSpPr>
          <a:xfrm>
            <a:off x="3740345" y="2977411"/>
            <a:ext cx="3662023" cy="293410"/>
            <a:chOff x="3740345" y="2977411"/>
            <a:chExt cx="3662023" cy="293410"/>
          </a:xfrm>
        </p:grpSpPr>
        <p:sp>
          <p:nvSpPr>
            <p:cNvPr id="42" name="TextBox 41"/>
            <p:cNvSpPr txBox="1"/>
            <p:nvPr/>
          </p:nvSpPr>
          <p:spPr>
            <a:xfrm>
              <a:off x="3881933" y="2993822"/>
              <a:ext cx="3520435" cy="276999"/>
            </a:xfrm>
            <a:prstGeom prst="rect">
              <a:avLst/>
            </a:prstGeom>
            <a:solidFill>
              <a:srgbClr val="3A4168"/>
            </a:solidFill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200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Pengisian SSP menggunakan NPWP OP/Badan</a:t>
              </a:r>
            </a:p>
          </p:txBody>
        </p:sp>
        <p:pic>
          <p:nvPicPr>
            <p:cNvPr id="70" name="Google Shape;1323;p72"/>
            <p:cNvPicPr preferRelativeResize="0"/>
            <p:nvPr/>
          </p:nvPicPr>
          <p:blipFill rotWithShape="1">
            <a:blip r:embed="rId7" cstate="print">
              <a:alphaModFix/>
            </a:blip>
            <a:srcRect/>
            <a:stretch/>
          </p:blipFill>
          <p:spPr>
            <a:xfrm>
              <a:off x="3740345" y="2977411"/>
              <a:ext cx="283175" cy="29341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4" name="Group 83"/>
          <p:cNvGrpSpPr/>
          <p:nvPr/>
        </p:nvGrpSpPr>
        <p:grpSpPr>
          <a:xfrm>
            <a:off x="8151694" y="2904747"/>
            <a:ext cx="1419818" cy="293410"/>
            <a:chOff x="8151694" y="2904747"/>
            <a:chExt cx="1419818" cy="293410"/>
          </a:xfrm>
        </p:grpSpPr>
        <p:sp>
          <p:nvSpPr>
            <p:cNvPr id="72" name="TextBox 71"/>
            <p:cNvSpPr txBox="1"/>
            <p:nvPr/>
          </p:nvSpPr>
          <p:spPr>
            <a:xfrm>
              <a:off x="8318600" y="2912690"/>
              <a:ext cx="1252912" cy="276999"/>
            </a:xfrm>
            <a:prstGeom prst="rect">
              <a:avLst/>
            </a:prstGeom>
            <a:solidFill>
              <a:srgbClr val="3A4168"/>
            </a:solidFill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d-ID" sz="1200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 Pengisian SSP:</a:t>
              </a:r>
            </a:p>
          </p:txBody>
        </p:sp>
        <p:pic>
          <p:nvPicPr>
            <p:cNvPr id="71" name="Google Shape;1323;p72"/>
            <p:cNvPicPr preferRelativeResize="0"/>
            <p:nvPr/>
          </p:nvPicPr>
          <p:blipFill rotWithShape="1">
            <a:blip r:embed="rId7" cstate="print">
              <a:alphaModFix/>
            </a:blip>
            <a:srcRect/>
            <a:stretch/>
          </p:blipFill>
          <p:spPr>
            <a:xfrm>
              <a:off x="8151694" y="2904747"/>
              <a:ext cx="283175" cy="29341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3" name="TextBox 72"/>
          <p:cNvSpPr txBox="1"/>
          <p:nvPr/>
        </p:nvSpPr>
        <p:spPr>
          <a:xfrm>
            <a:off x="8434869" y="3207006"/>
            <a:ext cx="3555169" cy="600164"/>
          </a:xfrm>
          <a:prstGeom prst="rect">
            <a:avLst/>
          </a:prstGeom>
          <a:noFill/>
          <a:ln>
            <a:solidFill>
              <a:srgbClr val="3A4168"/>
            </a:solidFill>
          </a:ln>
        </p:spPr>
        <p:txBody>
          <a:bodyPr wrap="square" rtlCol="0">
            <a:spAutoFit/>
          </a:bodyPr>
          <a:lstStyle/>
          <a:p>
            <a:r>
              <a:rPr lang="id-ID" sz="11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NPWP : 00.000.000.0-(kode KPP Pratama Lokasi).000</a:t>
            </a:r>
          </a:p>
          <a:p>
            <a:r>
              <a:rPr lang="id-ID" sz="11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Nama WP : nama dan NPWP OP/Badan</a:t>
            </a:r>
          </a:p>
          <a:p>
            <a:r>
              <a:rPr lang="id-ID" sz="11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Alamat WP : alamat tempat bangunan didirikan </a:t>
            </a:r>
          </a:p>
        </p:txBody>
      </p:sp>
      <p:pic>
        <p:nvPicPr>
          <p:cNvPr id="74" name="Picture 73" descr="A close up of a logo&#10;&#10;Description automatically generated">
            <a:extLst>
              <a:ext uri="{FF2B5EF4-FFF2-40B4-BE49-F238E27FC236}">
                <a16:creationId xmlns:a16="http://schemas.microsoft.com/office/drawing/2014/main" id="{B5A5F530-69A4-4E6E-9D54-BE682DFA108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6866" y="4040869"/>
            <a:ext cx="674808" cy="599881"/>
          </a:xfrm>
          <a:prstGeom prst="rect">
            <a:avLst/>
          </a:prstGeom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id="{35357A63-5C8A-4C82-82FD-C9953F0252B5}"/>
              </a:ext>
            </a:extLst>
          </p:cNvPr>
          <p:cNvSpPr txBox="1"/>
          <p:nvPr/>
        </p:nvSpPr>
        <p:spPr>
          <a:xfrm>
            <a:off x="8238802" y="4616264"/>
            <a:ext cx="8909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200" dirty="0">
                <a:latin typeface="Segoe UI Semibold" panose="020B0702040204020203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  <a:t>Bangunan</a:t>
            </a:r>
          </a:p>
        </p:txBody>
      </p:sp>
      <p:pic>
        <p:nvPicPr>
          <p:cNvPr id="76" name="Picture 75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55556" y1="28283" x2="55556" y2="28283"/>
                        <a14:foregroundMark x1="49495" y1="70707" x2="49495" y2="70707"/>
                      </a14:backgroundRemoval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660" y="626474"/>
            <a:ext cx="409702" cy="409702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959" y="4181604"/>
            <a:ext cx="636279" cy="636279"/>
          </a:xfrm>
          <a:prstGeom prst="rect">
            <a:avLst/>
          </a:prstGeom>
        </p:spPr>
      </p:pic>
      <p:sp>
        <p:nvSpPr>
          <p:cNvPr id="78" name="TextBox 77">
            <a:extLst>
              <a:ext uri="{FF2B5EF4-FFF2-40B4-BE49-F238E27FC236}">
                <a16:creationId xmlns:a16="http://schemas.microsoft.com/office/drawing/2014/main" id="{35357A63-5C8A-4C82-82FD-C9953F0252B5}"/>
              </a:ext>
            </a:extLst>
          </p:cNvPr>
          <p:cNvSpPr txBox="1"/>
          <p:nvPr/>
        </p:nvSpPr>
        <p:spPr>
          <a:xfrm>
            <a:off x="6644617" y="3911144"/>
            <a:ext cx="5709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OP</a:t>
            </a:r>
          </a:p>
        </p:txBody>
      </p:sp>
      <p:cxnSp>
        <p:nvCxnSpPr>
          <p:cNvPr id="79" name="Straight Arrow Connector 78"/>
          <p:cNvCxnSpPr/>
          <p:nvPr/>
        </p:nvCxnSpPr>
        <p:spPr>
          <a:xfrm flipV="1">
            <a:off x="7279537" y="4390374"/>
            <a:ext cx="1085246" cy="4980"/>
          </a:xfrm>
          <a:prstGeom prst="straightConnector1">
            <a:avLst/>
          </a:prstGeom>
          <a:ln w="38100">
            <a:solidFill>
              <a:srgbClr val="3A4168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7419457" y="4446987"/>
            <a:ext cx="7322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>
                <a:latin typeface="Segoe UI Semibold" panose="020B0702040204020203" pitchFamily="34" charset="0"/>
                <a:ea typeface="Verdana" panose="020B0604030504040204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id-ID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KMS</a:t>
            </a:r>
          </a:p>
        </p:txBody>
      </p:sp>
      <p:pic>
        <p:nvPicPr>
          <p:cNvPr id="82" name="Picture 81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93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29899" y="4903189"/>
            <a:ext cx="441086" cy="291403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9967" r="897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142" y="4878840"/>
            <a:ext cx="573334" cy="318095"/>
          </a:xfrm>
          <a:prstGeom prst="rect">
            <a:avLst/>
          </a:prstGeom>
        </p:spPr>
      </p:pic>
      <p:grpSp>
        <p:nvGrpSpPr>
          <p:cNvPr id="86" name="Group 85"/>
          <p:cNvGrpSpPr/>
          <p:nvPr/>
        </p:nvGrpSpPr>
        <p:grpSpPr>
          <a:xfrm>
            <a:off x="5994262" y="5334792"/>
            <a:ext cx="1419818" cy="293410"/>
            <a:chOff x="8151694" y="2904747"/>
            <a:chExt cx="1419818" cy="293410"/>
          </a:xfrm>
        </p:grpSpPr>
        <p:sp>
          <p:nvSpPr>
            <p:cNvPr id="87" name="TextBox 86"/>
            <p:cNvSpPr txBox="1"/>
            <p:nvPr/>
          </p:nvSpPr>
          <p:spPr>
            <a:xfrm>
              <a:off x="8318600" y="2912690"/>
              <a:ext cx="1252912" cy="276999"/>
            </a:xfrm>
            <a:prstGeom prst="rect">
              <a:avLst/>
            </a:prstGeom>
            <a:solidFill>
              <a:srgbClr val="3A4168"/>
            </a:solidFill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d-ID" sz="1200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 Pengisian SSP:</a:t>
              </a:r>
            </a:p>
          </p:txBody>
        </p:sp>
        <p:pic>
          <p:nvPicPr>
            <p:cNvPr id="88" name="Google Shape;1323;p72"/>
            <p:cNvPicPr preferRelativeResize="0"/>
            <p:nvPr/>
          </p:nvPicPr>
          <p:blipFill rotWithShape="1">
            <a:blip r:embed="rId7" cstate="print">
              <a:alphaModFix/>
            </a:blip>
            <a:srcRect/>
            <a:stretch/>
          </p:blipFill>
          <p:spPr>
            <a:xfrm>
              <a:off x="8151694" y="2904747"/>
              <a:ext cx="283175" cy="29341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9" name="TextBox 88"/>
          <p:cNvSpPr txBox="1"/>
          <p:nvPr/>
        </p:nvSpPr>
        <p:spPr>
          <a:xfrm>
            <a:off x="6277437" y="5637051"/>
            <a:ext cx="3555169" cy="600164"/>
          </a:xfrm>
          <a:prstGeom prst="rect">
            <a:avLst/>
          </a:prstGeom>
          <a:noFill/>
          <a:ln>
            <a:solidFill>
              <a:srgbClr val="3A4168"/>
            </a:solidFill>
          </a:ln>
        </p:spPr>
        <p:txBody>
          <a:bodyPr wrap="square" rtlCol="0">
            <a:spAutoFit/>
          </a:bodyPr>
          <a:lstStyle/>
          <a:p>
            <a:r>
              <a:rPr lang="id-ID" sz="11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NPWP : 00.000.000.0-(kode KPP Pratama Lokasi).000</a:t>
            </a:r>
          </a:p>
          <a:p>
            <a:r>
              <a:rPr lang="id-ID" sz="11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Nama WP : nama OP</a:t>
            </a:r>
          </a:p>
          <a:p>
            <a:r>
              <a:rPr lang="id-ID" sz="11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Alamat WP : alamat tempat bangunan didirikan 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1555668" y="3703692"/>
            <a:ext cx="0" cy="417561"/>
          </a:xfrm>
          <a:prstGeom prst="straightConnector1">
            <a:avLst/>
          </a:prstGeom>
          <a:ln w="28575">
            <a:solidFill>
              <a:srgbClr val="3A416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87087" y="4165361"/>
            <a:ext cx="2173184" cy="95410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 b="1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id-ID" sz="1400" dirty="0">
                <a:solidFill>
                  <a:srgbClr val="1B2852"/>
                </a:solidFill>
              </a:rPr>
              <a:t>Dokumen tertentu yang kedudukannya dipersamakan dengan FP</a:t>
            </a:r>
          </a:p>
        </p:txBody>
      </p:sp>
      <p:sp>
        <p:nvSpPr>
          <p:cNvPr id="93" name="Rectangle 16">
            <a:extLst>
              <a:ext uri="{FF2B5EF4-FFF2-40B4-BE49-F238E27FC236}">
                <a16:creationId xmlns:a16="http://schemas.microsoft.com/office/drawing/2014/main" id="{F8CF1EFC-349F-4129-B2FF-ADFBAD727A3D}"/>
              </a:ext>
            </a:extLst>
          </p:cNvPr>
          <p:cNvSpPr/>
          <p:nvPr/>
        </p:nvSpPr>
        <p:spPr>
          <a:xfrm>
            <a:off x="49296" y="5155187"/>
            <a:ext cx="3193085" cy="297791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id-ID" sz="1100" i="1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sepanjang memenuhi ketentuan pengisian SSP</a:t>
            </a:r>
          </a:p>
        </p:txBody>
      </p:sp>
      <p:pic>
        <p:nvPicPr>
          <p:cNvPr id="94" name="Picture 9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7" y="4933336"/>
            <a:ext cx="278045" cy="278045"/>
          </a:xfrm>
          <a:prstGeom prst="rect">
            <a:avLst/>
          </a:prstGeom>
        </p:spPr>
      </p:pic>
      <p:grpSp>
        <p:nvGrpSpPr>
          <p:cNvPr id="95" name="Group 94"/>
          <p:cNvGrpSpPr/>
          <p:nvPr/>
        </p:nvGrpSpPr>
        <p:grpSpPr>
          <a:xfrm>
            <a:off x="5643008" y="6134960"/>
            <a:ext cx="4833372" cy="440623"/>
            <a:chOff x="7711156" y="5775580"/>
            <a:chExt cx="4833372" cy="440623"/>
          </a:xfrm>
        </p:grpSpPr>
        <p:sp>
          <p:nvSpPr>
            <p:cNvPr id="98" name="Rectangle 16">
              <a:extLst>
                <a:ext uri="{FF2B5EF4-FFF2-40B4-BE49-F238E27FC236}">
                  <a16:creationId xmlns:a16="http://schemas.microsoft.com/office/drawing/2014/main" id="{F8CF1EFC-349F-4129-B2FF-ADFBAD727A3D}"/>
                </a:ext>
              </a:extLst>
            </p:cNvPr>
            <p:cNvSpPr/>
            <p:nvPr/>
          </p:nvSpPr>
          <p:spPr>
            <a:xfrm>
              <a:off x="7834568" y="5972948"/>
              <a:ext cx="4709960" cy="243255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id-ID" sz="1100" i="1" dirty="0">
                  <a:solidFill>
                    <a:schemeClr val="tx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Dapat diterbitkan NPWP secara jabatan sesuai ketentuan yang berlaku</a:t>
              </a:r>
            </a:p>
          </p:txBody>
        </p:sp>
        <p:pic>
          <p:nvPicPr>
            <p:cNvPr id="99" name="Picture 98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1156" y="5775580"/>
              <a:ext cx="278045" cy="278045"/>
            </a:xfrm>
            <a:prstGeom prst="rect">
              <a:avLst/>
            </a:prstGeom>
          </p:spPr>
        </p:pic>
      </p:grp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2E10FE8A-91D0-457C-A2CF-316B57BB0B2F}"/>
              </a:ext>
            </a:extLst>
          </p:cNvPr>
          <p:cNvSpPr/>
          <p:nvPr/>
        </p:nvSpPr>
        <p:spPr>
          <a:xfrm>
            <a:off x="11599272" y="568448"/>
            <a:ext cx="952555" cy="561601"/>
          </a:xfrm>
          <a:prstGeom prst="round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6E4CB252-2513-4311-97DF-2E18FB9E406A}"/>
              </a:ext>
            </a:extLst>
          </p:cNvPr>
          <p:cNvSpPr txBox="1"/>
          <p:nvPr/>
        </p:nvSpPr>
        <p:spPr>
          <a:xfrm>
            <a:off x="11599272" y="662336"/>
            <a:ext cx="59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FA600A7-2140-4082-BC3C-1F1DF26E3B2B}" type="slidenum">
              <a:rPr lang="en-US" b="1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8</a:t>
            </a:fld>
            <a:endParaRPr lang="en-ID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986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Body">
            <a:extLst>
              <a:ext uri="{FF2B5EF4-FFF2-40B4-BE49-F238E27FC236}">
                <a16:creationId xmlns:a16="http://schemas.microsoft.com/office/drawing/2014/main" id="{A134DC10-7922-40D1-AA0D-2AC353795027}"/>
              </a:ext>
            </a:extLst>
          </p:cNvPr>
          <p:cNvSpPr txBox="1">
            <a:spLocks/>
          </p:cNvSpPr>
          <p:nvPr/>
        </p:nvSpPr>
        <p:spPr>
          <a:xfrm>
            <a:off x="356614" y="59203"/>
            <a:ext cx="10976109" cy="4800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Autofit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1234439" marR="0" indent="-320039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id-ID" b="1" dirty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PENGKREDITAN PAJAK MASUKAN</a:t>
            </a:r>
            <a:endParaRPr kumimoji="0" lang="en-US" b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alibri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1E11AB2-FDBE-4CC1-9E9B-C14DB62050A5}"/>
              </a:ext>
            </a:extLst>
          </p:cNvPr>
          <p:cNvSpPr/>
          <p:nvPr/>
        </p:nvSpPr>
        <p:spPr>
          <a:xfrm>
            <a:off x="-3364" y="-5761"/>
            <a:ext cx="176644" cy="582930"/>
          </a:xfrm>
          <a:prstGeom prst="rect">
            <a:avLst/>
          </a:prstGeom>
          <a:solidFill>
            <a:srgbClr val="FEC9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E759101F-492F-4C87-9098-C5735C5899A6}"/>
              </a:ext>
            </a:extLst>
          </p:cNvPr>
          <p:cNvCxnSpPr>
            <a:cxnSpLocks/>
          </p:cNvCxnSpPr>
          <p:nvPr/>
        </p:nvCxnSpPr>
        <p:spPr>
          <a:xfrm>
            <a:off x="356614" y="581128"/>
            <a:ext cx="10420791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134661" y="2294626"/>
            <a:ext cx="3947547" cy="2692767"/>
            <a:chOff x="1187670" y="1963322"/>
            <a:chExt cx="3947547" cy="2692767"/>
          </a:xfrm>
        </p:grpSpPr>
        <p:grpSp>
          <p:nvGrpSpPr>
            <p:cNvPr id="36" name="Group 35"/>
            <p:cNvGrpSpPr/>
            <p:nvPr/>
          </p:nvGrpSpPr>
          <p:grpSpPr>
            <a:xfrm>
              <a:off x="1187670" y="2925304"/>
              <a:ext cx="2134206" cy="808136"/>
              <a:chOff x="7614854" y="2280205"/>
              <a:chExt cx="2680177" cy="808136"/>
            </a:xfrm>
          </p:grpSpPr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0DC72502-15F6-4C76-80BC-23112F3772B1}"/>
                  </a:ext>
                </a:extLst>
              </p:cNvPr>
              <p:cNvSpPr txBox="1"/>
              <p:nvPr/>
            </p:nvSpPr>
            <p:spPr>
              <a:xfrm>
                <a:off x="7614854" y="2280205"/>
                <a:ext cx="268017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id-ID" sz="2400" b="1" dirty="0">
                    <a:solidFill>
                      <a:srgbClr val="F3BA26"/>
                    </a:solidFill>
                    <a:latin typeface="Segoe UI" pitchFamily="34" charset="0"/>
                    <a:cs typeface="Segoe UI" pitchFamily="34" charset="0"/>
                  </a:rPr>
                  <a:t>PAJAK</a:t>
                </a:r>
                <a:endParaRPr lang="en-ID" sz="2400" b="1" dirty="0">
                  <a:solidFill>
                    <a:srgbClr val="F3BA26"/>
                  </a:solidFill>
                  <a:latin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7655268" y="2626676"/>
                <a:ext cx="25993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ctr">
                  <a:defRPr sz="1600">
                    <a:latin typeface="Segoe UI Semibold" panose="020B0702040204020203" pitchFamily="34" charset="0"/>
                    <a:ea typeface="Verdana" panose="020B0604030504040204" pitchFamily="34" charset="0"/>
                    <a:cs typeface="Segoe UI Semibold" panose="020B0702040204020203" pitchFamily="34" charset="0"/>
                  </a:defRPr>
                </a:lvl1pPr>
              </a:lstStyle>
              <a:p>
                <a:r>
                  <a:rPr lang="id-ID" sz="2400" b="1" dirty="0">
                    <a:solidFill>
                      <a:srgbClr val="F3BA26"/>
                    </a:solidFill>
                    <a:latin typeface="Segoe UI" pitchFamily="34" charset="0"/>
                    <a:ea typeface="+mn-ea"/>
                    <a:cs typeface="Segoe UI" pitchFamily="34" charset="0"/>
                  </a:rPr>
                  <a:t>MASUKAN</a:t>
                </a:r>
              </a:p>
            </p:txBody>
          </p:sp>
        </p:grpSp>
        <p:cxnSp>
          <p:nvCxnSpPr>
            <p:cNvPr id="48" name="Elbow Connector 47"/>
            <p:cNvCxnSpPr/>
            <p:nvPr/>
          </p:nvCxnSpPr>
          <p:spPr>
            <a:xfrm>
              <a:off x="3478981" y="3271775"/>
              <a:ext cx="1656236" cy="1384314"/>
            </a:xfrm>
            <a:prstGeom prst="bentConnector3">
              <a:avLst>
                <a:gd name="adj1" fmla="val 33197"/>
              </a:avLst>
            </a:prstGeom>
            <a:ln w="38100">
              <a:solidFill>
                <a:srgbClr val="3A4168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Elbow Connector 49"/>
            <p:cNvCxnSpPr/>
            <p:nvPr/>
          </p:nvCxnSpPr>
          <p:spPr>
            <a:xfrm flipV="1">
              <a:off x="3478981" y="1963322"/>
              <a:ext cx="1656236" cy="1308454"/>
            </a:xfrm>
            <a:prstGeom prst="bentConnector3">
              <a:avLst>
                <a:gd name="adj1" fmla="val 33333"/>
              </a:avLst>
            </a:prstGeom>
            <a:ln w="38100">
              <a:solidFill>
                <a:srgbClr val="3A4168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TextBox 58"/>
          <p:cNvSpPr txBox="1"/>
          <p:nvPr/>
        </p:nvSpPr>
        <p:spPr>
          <a:xfrm>
            <a:off x="5239313" y="1786794"/>
            <a:ext cx="3437225" cy="1015663"/>
          </a:xfrm>
          <a:prstGeom prst="rect">
            <a:avLst/>
          </a:prstGeom>
          <a:solidFill>
            <a:srgbClr val="3A4168"/>
          </a:solidFill>
        </p:spPr>
        <p:txBody>
          <a:bodyPr wrap="square" rtlCol="0">
            <a:spAutoFit/>
          </a:bodyPr>
          <a:lstStyle/>
          <a:p>
            <a:pPr marL="95250" algn="just"/>
            <a:r>
              <a:rPr lang="id-ID" sz="2000" dirty="0">
                <a:solidFill>
                  <a:srgbClr val="FFC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Perolehan</a:t>
            </a:r>
            <a:r>
              <a:rPr lang="id-ID" sz="20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BKP dan/atau JKP sehubungan dengan KMS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5239312" y="4479561"/>
            <a:ext cx="3437225" cy="1015663"/>
          </a:xfrm>
          <a:prstGeom prst="rect">
            <a:avLst/>
          </a:prstGeom>
          <a:solidFill>
            <a:srgbClr val="3A4168"/>
          </a:solidFill>
        </p:spPr>
        <p:txBody>
          <a:bodyPr wrap="square" rtlCol="0">
            <a:spAutoFit/>
          </a:bodyPr>
          <a:lstStyle/>
          <a:p>
            <a:pPr marL="95250" algn="just"/>
            <a:r>
              <a:rPr lang="id-ID" sz="2000" dirty="0">
                <a:solidFill>
                  <a:srgbClr val="FFC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PPN</a:t>
            </a:r>
            <a:r>
              <a:rPr lang="id-ID" sz="20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yang tercantum dalam </a:t>
            </a:r>
            <a:r>
              <a:rPr lang="id-ID" sz="2000" dirty="0">
                <a:solidFill>
                  <a:srgbClr val="FFC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SSP PPN KMS (dokumen tertentu)</a:t>
            </a:r>
          </a:p>
        </p:txBody>
      </p:sp>
      <p:sp>
        <p:nvSpPr>
          <p:cNvPr id="62" name="Google Shape;1773;p86"/>
          <p:cNvSpPr/>
          <p:nvPr/>
        </p:nvSpPr>
        <p:spPr>
          <a:xfrm>
            <a:off x="6851046" y="2802457"/>
            <a:ext cx="2708590" cy="344623"/>
          </a:xfrm>
          <a:prstGeom prst="roundRect">
            <a:avLst>
              <a:gd name="adj" fmla="val 16667"/>
            </a:avLst>
          </a:prstGeom>
          <a:solidFill>
            <a:srgbClr val="CC000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b="1" dirty="0">
                <a:solidFill>
                  <a:srgbClr val="F3F3F3"/>
                </a:solidFill>
                <a:latin typeface="Segoe UI Semibold" panose="020B0702040204020203" pitchFamily="34" charset="0"/>
                <a:ea typeface="Calibri"/>
                <a:cs typeface="Segoe UI Semibold" panose="020B0702040204020203" pitchFamily="34" charset="0"/>
                <a:sym typeface="Calibri"/>
              </a:rPr>
              <a:t>Tidak  dapat dikreditkan</a:t>
            </a:r>
            <a:endParaRPr b="1" dirty="0">
              <a:solidFill>
                <a:srgbClr val="F3F3F3"/>
              </a:solidFill>
              <a:latin typeface="Segoe UI Semibold" panose="020B0702040204020203" pitchFamily="34" charset="0"/>
              <a:ea typeface="Calibri"/>
              <a:cs typeface="Segoe UI Semibold" panose="020B0702040204020203" pitchFamily="34" charset="0"/>
              <a:sym typeface="Calibri"/>
            </a:endParaRPr>
          </a:p>
        </p:txBody>
      </p:sp>
      <p:sp>
        <p:nvSpPr>
          <p:cNvPr id="63" name="Google Shape;1773;p86"/>
          <p:cNvSpPr/>
          <p:nvPr/>
        </p:nvSpPr>
        <p:spPr>
          <a:xfrm>
            <a:off x="6957924" y="5486118"/>
            <a:ext cx="2708590" cy="344623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b="1" dirty="0">
                <a:solidFill>
                  <a:srgbClr val="F3F3F3"/>
                </a:solidFill>
                <a:latin typeface="Segoe UI Semibold" panose="020B0702040204020203" pitchFamily="34" charset="0"/>
                <a:ea typeface="Calibri"/>
                <a:cs typeface="Segoe UI Semibold" panose="020B0702040204020203" pitchFamily="34" charset="0"/>
                <a:sym typeface="Calibri"/>
              </a:rPr>
              <a:t>Dapat dikreditkan</a:t>
            </a:r>
            <a:endParaRPr b="1" dirty="0">
              <a:solidFill>
                <a:srgbClr val="F3F3F3"/>
              </a:solidFill>
              <a:latin typeface="Segoe UI Semibold" panose="020B0702040204020203" pitchFamily="34" charset="0"/>
              <a:ea typeface="Calibri"/>
              <a:cs typeface="Segoe UI Semibold" panose="020B0702040204020203" pitchFamily="34" charset="0"/>
              <a:sym typeface="Calibri"/>
            </a:endParaRPr>
          </a:p>
        </p:txBody>
      </p:sp>
      <p:sp>
        <p:nvSpPr>
          <p:cNvPr id="64" name="Rectangle 16">
            <a:extLst>
              <a:ext uri="{FF2B5EF4-FFF2-40B4-BE49-F238E27FC236}">
                <a16:creationId xmlns:a16="http://schemas.microsoft.com/office/drawing/2014/main" id="{F8CF1EFC-349F-4129-B2FF-ADFBAD727A3D}"/>
              </a:ext>
            </a:extLst>
          </p:cNvPr>
          <p:cNvSpPr/>
          <p:nvPr/>
        </p:nvSpPr>
        <p:spPr>
          <a:xfrm>
            <a:off x="7463955" y="5790985"/>
            <a:ext cx="4191361" cy="297791"/>
          </a:xfrm>
          <a:prstGeom prst="roundRect">
            <a:avLst/>
          </a:prstGeom>
          <a:noFill/>
          <a:ln w="285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id-ID" sz="1100" i="1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sepanjang memenuhi ketentuan pengkreditan pajak masukan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363DC05-E88E-4489-B640-BF34629C05F7}"/>
              </a:ext>
            </a:extLst>
          </p:cNvPr>
          <p:cNvSpPr/>
          <p:nvPr/>
        </p:nvSpPr>
        <p:spPr>
          <a:xfrm>
            <a:off x="11599272" y="568448"/>
            <a:ext cx="952555" cy="561601"/>
          </a:xfrm>
          <a:prstGeom prst="round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7DD174F-596D-4F93-8433-E332DF03C671}"/>
              </a:ext>
            </a:extLst>
          </p:cNvPr>
          <p:cNvSpPr txBox="1"/>
          <p:nvPr/>
        </p:nvSpPr>
        <p:spPr>
          <a:xfrm>
            <a:off x="11599272" y="662336"/>
            <a:ext cx="59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FA600A7-2140-4082-BC3C-1F1DF26E3B2B}" type="slidenum">
              <a:rPr lang="en-US" b="1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9</a:t>
            </a:fld>
            <a:endParaRPr lang="en-ID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49871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5277</TotalTime>
  <Words>1041</Words>
  <Application>Microsoft Office PowerPoint</Application>
  <PresentationFormat>Widescreen</PresentationFormat>
  <Paragraphs>219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Arial Black</vt:lpstr>
      <vt:lpstr>Calibri</vt:lpstr>
      <vt:lpstr>Calibri Light</vt:lpstr>
      <vt:lpstr>DIN Alternate Black</vt:lpstr>
      <vt:lpstr>DIN Medium</vt:lpstr>
      <vt:lpstr>Segoe UI</vt:lpstr>
      <vt:lpstr>Segoe UI Semibold</vt:lpstr>
      <vt:lpstr>Verdana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Teguh Purnomo</dc:creator>
  <cp:lastModifiedBy>ADHI TR</cp:lastModifiedBy>
  <cp:revision>878</cp:revision>
  <cp:lastPrinted>2021-04-23T13:36:09Z</cp:lastPrinted>
  <dcterms:created xsi:type="dcterms:W3CDTF">2021-02-28T05:33:11Z</dcterms:created>
  <dcterms:modified xsi:type="dcterms:W3CDTF">2022-04-10T02:40:57Z</dcterms:modified>
</cp:coreProperties>
</file>